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</p:sldIdLst>
  <p:sldSz cx="14630400" cy="8229600"/>
  <p:notesSz cx="8229600" cy="14630400"/>
  <p:embeddedFontLst>
    <p:embeddedFont>
      <p:font typeface="DM Sans Medium" pitchFamily="2" charset="0"/>
      <p:regular r:id="rId14"/>
    </p:embeddedFont>
    <p:embeddedFont>
      <p:font typeface="Inter" panose="020B0604020202020204" charset="0"/>
      <p:regular r:id="rId15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0"/>
  </p:normalViewPr>
  <p:slideViewPr>
    <p:cSldViewPr snapToGrid="0" snapToObjects="1">
      <p:cViewPr varScale="1">
        <p:scale>
          <a:sx n="58" d="100"/>
          <a:sy n="58" d="100"/>
        </p:scale>
        <p:origin x="5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21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5C5F6-1E1E-D30D-8161-4222E1265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44C33A-C2D5-B70F-6A1F-20DE35A40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F9ED6D-6D84-D6C5-11EC-32A4DA429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C9DD5-D35D-B0D9-04FD-4C8E293BCC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4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135CE-598D-32B9-C7A1-B98F67B30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0DDA8F-D5D7-1692-53D2-E67F8888D1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D1DBB-7E2E-E1D3-E8DB-B66CCFB4C2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82D32-306E-B7FD-EC9D-90A5038835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23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85402" y="311095"/>
            <a:ext cx="9307237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L’ </a:t>
            </a:r>
            <a:r>
              <a:rPr lang="en-US" sz="4450" dirty="0" err="1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esperienza</a:t>
            </a: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di Job Shadowing </a:t>
            </a:r>
            <a:r>
              <a:rPr lang="en-US" sz="4450" dirty="0" err="1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presso</a:t>
            </a: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4450" dirty="0" err="1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l'Istituto</a:t>
            </a: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4450" dirty="0" err="1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svedese</a:t>
            </a: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4450" dirty="0" err="1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Rutbsorgskolan</a:t>
            </a: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- </a:t>
            </a:r>
            <a:r>
              <a:rPr lang="en-US" sz="4450" dirty="0" err="1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Bjarred-Lomma</a:t>
            </a: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4450" dirty="0" err="1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Kommun</a:t>
            </a:r>
            <a:endParaRPr lang="en-US" sz="4450" dirty="0">
              <a:solidFill>
                <a:srgbClr val="F7F7F8"/>
              </a:solidFill>
              <a:latin typeface="DM Sans Medium" pitchFamily="34" charset="0"/>
              <a:ea typeface="DM Sans Medium" pitchFamily="34" charset="-122"/>
              <a:cs typeface="DM Sans Medium" pitchFamily="34" charset="-120"/>
            </a:endParaRPr>
          </a:p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9827133" y="4853707"/>
            <a:ext cx="3474226" cy="256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19 - 23 Maggio 2025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it-IT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Tre giorni di full immersion in un istituto svedese a </a:t>
            </a:r>
            <a:r>
              <a:rPr lang="it-IT" sz="1750" dirty="0" err="1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Bjärred</a:t>
            </a:r>
            <a:r>
              <a:rPr lang="it-IT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nel comune di </a:t>
            </a:r>
            <a:r>
              <a:rPr lang="it-IT" sz="1750" dirty="0" err="1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Lomma</a:t>
            </a:r>
            <a:r>
              <a:rPr lang="it-IT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un’esperienza Erasmus+ intensa e stimolante, ricca di spunti di riflessione e di confronto con la realtà scolastica italiana.</a:t>
            </a:r>
            <a:endParaRPr lang="en-US" sz="1750" dirty="0"/>
          </a:p>
        </p:txBody>
      </p:sp>
      <p:pic>
        <p:nvPicPr>
          <p:cNvPr id="6" name="Immagine 5" descr="Immagine che contiene Carattere, logo, simbol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E82C15F9-9529-2FE8-125E-FE5716E5D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930" y="3576380"/>
            <a:ext cx="2479152" cy="706647"/>
          </a:xfrm>
          <a:prstGeom prst="rect">
            <a:avLst/>
          </a:prstGeom>
        </p:spPr>
      </p:pic>
      <p:pic>
        <p:nvPicPr>
          <p:cNvPr id="8" name="Immagine 7" descr="Immagine che contiene aria aperta, edificio, casa, proprietà&#10;&#10;Il contenuto generato dall'IA potrebbe non essere corretto.">
            <a:extLst>
              <a:ext uri="{FF2B5EF4-FFF2-40B4-BE49-F238E27FC236}">
                <a16:creationId xmlns:a16="http://schemas.microsoft.com/office/drawing/2014/main" id="{B2052DE7-A788-66A6-3268-DBEF38861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90" y="4519749"/>
            <a:ext cx="8432432" cy="3600000"/>
          </a:xfrm>
          <a:prstGeom prst="rect">
            <a:avLst/>
          </a:prstGeom>
        </p:spPr>
      </p:pic>
      <p:pic>
        <p:nvPicPr>
          <p:cNvPr id="11" name="Immagine 10" descr="Immagine che contiene vestiti, persona, uomo, calzature&#10;&#10;Il contenuto generato dall'IA potrebbe non essere corretto.">
            <a:extLst>
              <a:ext uri="{FF2B5EF4-FFF2-40B4-BE49-F238E27FC236}">
                <a16:creationId xmlns:a16="http://schemas.microsoft.com/office/drawing/2014/main" id="{F3A3F511-0989-4B04-CE11-C27B6B4160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6191" b="11110"/>
          <a:stretch>
            <a:fillRect/>
          </a:stretch>
        </p:blipFill>
        <p:spPr>
          <a:xfrm>
            <a:off x="9827133" y="194557"/>
            <a:ext cx="3840750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425773"/>
            <a:ext cx="652081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Rapporto Scuola-Lavoro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74714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4C5052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5" name="Text 2"/>
          <p:cNvSpPr/>
          <p:nvPr/>
        </p:nvSpPr>
        <p:spPr>
          <a:xfrm>
            <a:off x="1303973" y="2474714"/>
            <a:ext cx="30547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Orientamento precoce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2965133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Esplorazione delle professioni già dalla scuola primaria attraverso visite e testimonianze.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917752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4C5052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8" name="Text 5"/>
          <p:cNvSpPr/>
          <p:nvPr/>
        </p:nvSpPr>
        <p:spPr>
          <a:xfrm>
            <a:off x="1644134" y="39177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Progetti pratici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408170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Collaborazioni con aziende locali per risolvere problemi reali. Attività settimanali.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5360789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4C5052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1" name="Text 8"/>
          <p:cNvSpPr/>
          <p:nvPr/>
        </p:nvSpPr>
        <p:spPr>
          <a:xfrm>
            <a:off x="1984415" y="53607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Tirocini strutturati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851208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Esperienze di lavoro guidate nel gymnasium con tutor scolastici e aziendali.</a:t>
            </a:r>
            <a:endParaRPr lang="en-US" sz="1750" dirty="0"/>
          </a:p>
        </p:txBody>
      </p:sp>
      <p:pic>
        <p:nvPicPr>
          <p:cNvPr id="13" name="Immagine 12" descr="Immagine che contiene vestiti, persona, sedia, interno&#10;&#10;Il contenuto generato dall'IA potrebbe non essere corretto.">
            <a:extLst>
              <a:ext uri="{FF2B5EF4-FFF2-40B4-BE49-F238E27FC236}">
                <a16:creationId xmlns:a16="http://schemas.microsoft.com/office/drawing/2014/main" id="{4142888A-4BF3-3B04-947B-2C1AC5169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372" y="3082825"/>
            <a:ext cx="5400000" cy="30360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0BBEE-BF15-6981-BA0D-1D370B8C2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96C06ACF-3DA0-0611-7071-E2DE972012B8}"/>
              </a:ext>
            </a:extLst>
          </p:cNvPr>
          <p:cNvSpPr/>
          <p:nvPr/>
        </p:nvSpPr>
        <p:spPr>
          <a:xfrm>
            <a:off x="704017" y="554474"/>
            <a:ext cx="12621565" cy="125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 err="1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Conclusioni</a:t>
            </a:r>
            <a:r>
              <a:rPr lang="en-US" sz="39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endParaRPr lang="en-US" sz="3950" dirty="0"/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B053E53E-31C3-0931-CD31-A8C3C07DE1C2}"/>
              </a:ext>
            </a:extLst>
          </p:cNvPr>
          <p:cNvSpPr/>
          <p:nvPr/>
        </p:nvSpPr>
        <p:spPr>
          <a:xfrm>
            <a:off x="580727" y="1460589"/>
            <a:ext cx="8542726" cy="5988175"/>
          </a:xfrm>
          <a:prstGeom prst="roundRect">
            <a:avLst>
              <a:gd name="adj" fmla="val 2603"/>
            </a:avLst>
          </a:prstGeom>
          <a:solidFill>
            <a:srgbClr val="4C5052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B4CE75B2-9539-9F0C-63F0-0954B7F9D621}"/>
              </a:ext>
            </a:extLst>
          </p:cNvPr>
          <p:cNvSpPr/>
          <p:nvPr/>
        </p:nvSpPr>
        <p:spPr>
          <a:xfrm>
            <a:off x="781822" y="1650801"/>
            <a:ext cx="7333774" cy="321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it-IT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</a:rPr>
              <a:t>Il sistema scolastico svedese si distingue per la sua impostazione più essenziale e </a:t>
            </a:r>
          </a:p>
          <a:p>
            <a:pPr>
              <a:lnSpc>
                <a:spcPts val="2500"/>
              </a:lnSpc>
            </a:pPr>
            <a:r>
              <a:rPr lang="it-IT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</a:rPr>
              <a:t>orientata allo sviluppo di competenze pratiche, con un numero di giorni scolastici </a:t>
            </a:r>
          </a:p>
          <a:p>
            <a:pPr>
              <a:lnSpc>
                <a:spcPts val="2500"/>
              </a:lnSpc>
            </a:pPr>
            <a:r>
              <a:rPr lang="it-IT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</a:rPr>
              <a:t>leggermente inferiore rispetto </a:t>
            </a:r>
            <a:r>
              <a:rPr lang="it-IT" sz="1550">
                <a:solidFill>
                  <a:srgbClr val="D6D9D7"/>
                </a:solidFill>
                <a:latin typeface="Inter" pitchFamily="34" charset="0"/>
                <a:ea typeface="Inter" pitchFamily="34" charset="-122"/>
              </a:rPr>
              <a:t>al nostro. </a:t>
            </a:r>
            <a:endParaRPr lang="it-IT" sz="1550" dirty="0">
              <a:solidFill>
                <a:srgbClr val="D6D9D7"/>
              </a:solidFill>
              <a:latin typeface="Inter" pitchFamily="34" charset="0"/>
              <a:ea typeface="Inter" pitchFamily="34" charset="-122"/>
            </a:endParaRPr>
          </a:p>
          <a:p>
            <a:pPr>
              <a:lnSpc>
                <a:spcPts val="2500"/>
              </a:lnSpc>
            </a:pPr>
            <a:endParaRPr lang="it-IT" sz="1550" dirty="0">
              <a:solidFill>
                <a:srgbClr val="D6D9D7"/>
              </a:solidFill>
              <a:latin typeface="Inter" pitchFamily="34" charset="0"/>
              <a:ea typeface="Inter" pitchFamily="34" charset="-122"/>
            </a:endParaRPr>
          </a:p>
          <a:p>
            <a:pPr>
              <a:lnSpc>
                <a:spcPts val="2500"/>
              </a:lnSpc>
            </a:pPr>
            <a:r>
              <a:rPr lang="it-IT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</a:rPr>
              <a:t>Questo approccio, sebbene diverso, risponde efficacemente alle esigenze del contesto </a:t>
            </a:r>
          </a:p>
          <a:p>
            <a:pPr>
              <a:lnSpc>
                <a:spcPts val="2500"/>
              </a:lnSpc>
            </a:pPr>
            <a:r>
              <a:rPr lang="it-IT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</a:rPr>
              <a:t>nordico e offre agli studenti un’esperienza formativa moderna e funzionale. </a:t>
            </a:r>
          </a:p>
          <a:p>
            <a:pPr>
              <a:lnSpc>
                <a:spcPts val="2500"/>
              </a:lnSpc>
            </a:pPr>
            <a:endParaRPr lang="it-IT" sz="1550" dirty="0">
              <a:solidFill>
                <a:srgbClr val="D6D9D7"/>
              </a:solidFill>
              <a:latin typeface="Inter" pitchFamily="34" charset="0"/>
              <a:ea typeface="Inter" pitchFamily="34" charset="-122"/>
            </a:endParaRPr>
          </a:p>
          <a:p>
            <a:pPr>
              <a:lnSpc>
                <a:spcPts val="2500"/>
              </a:lnSpc>
            </a:pPr>
            <a:r>
              <a:rPr lang="it-IT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</a:rPr>
              <a:t>Tuttavia, anche il sistema italiano, con la sua maggiore attenzione all’approfondimento </a:t>
            </a:r>
          </a:p>
          <a:p>
            <a:pPr>
              <a:lnSpc>
                <a:spcPts val="2500"/>
              </a:lnSpc>
            </a:pPr>
            <a:r>
              <a:rPr lang="it-IT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</a:rPr>
              <a:t>teorico e una più lunga durata dell’anno scolastico, ha i suoi punti di forza e continua a </a:t>
            </a:r>
          </a:p>
          <a:p>
            <a:pPr>
              <a:lnSpc>
                <a:spcPts val="2500"/>
              </a:lnSpc>
            </a:pPr>
            <a:r>
              <a:rPr lang="it-IT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</a:rPr>
              <a:t>garantire una solida preparazione culturale. </a:t>
            </a:r>
          </a:p>
          <a:p>
            <a:pPr>
              <a:lnSpc>
                <a:spcPts val="2500"/>
              </a:lnSpc>
            </a:pPr>
            <a:endParaRPr lang="it-IT" sz="1550" dirty="0">
              <a:solidFill>
                <a:srgbClr val="D6D9D7"/>
              </a:solidFill>
              <a:latin typeface="Inter" pitchFamily="34" charset="0"/>
              <a:ea typeface="Inter" pitchFamily="34" charset="-122"/>
            </a:endParaRPr>
          </a:p>
          <a:p>
            <a:pPr>
              <a:lnSpc>
                <a:spcPts val="2500"/>
              </a:lnSpc>
            </a:pPr>
            <a:r>
              <a:rPr lang="it-IT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</a:rPr>
              <a:t>In fondo, ogni modello ha i suoi pregi, e pur apprezzando la realtà svedese, possiamo </a:t>
            </a:r>
          </a:p>
          <a:p>
            <a:pPr>
              <a:lnSpc>
                <a:spcPts val="2500"/>
              </a:lnSpc>
            </a:pPr>
            <a:r>
              <a:rPr lang="it-IT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</a:rPr>
              <a:t>cogliere l’opportunità di prenderne spunto per valorizzarne gli aspetti positivi. </a:t>
            </a:r>
          </a:p>
          <a:p>
            <a:pPr>
              <a:lnSpc>
                <a:spcPts val="2500"/>
              </a:lnSpc>
            </a:pPr>
            <a:endParaRPr lang="it-IT" sz="1550" dirty="0">
              <a:solidFill>
                <a:srgbClr val="D6D9D7"/>
              </a:solidFill>
              <a:latin typeface="Inter" pitchFamily="34" charset="0"/>
              <a:ea typeface="Inter" pitchFamily="34" charset="-122"/>
            </a:endParaRPr>
          </a:p>
          <a:p>
            <a:pPr>
              <a:lnSpc>
                <a:spcPts val="2500"/>
              </a:lnSpc>
            </a:pPr>
            <a:r>
              <a:rPr lang="it-IT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</a:rPr>
              <a:t>Questo è proprio lo spirito dei progetti Erasmus e delle esperienze di job </a:t>
            </a:r>
            <a:r>
              <a:rPr lang="it-IT" sz="1550" dirty="0" err="1">
                <a:solidFill>
                  <a:srgbClr val="D6D9D7"/>
                </a:solidFill>
                <a:latin typeface="Inter" pitchFamily="34" charset="0"/>
                <a:ea typeface="Inter" pitchFamily="34" charset="-122"/>
              </a:rPr>
              <a:t>shadowing</a:t>
            </a:r>
            <a:r>
              <a:rPr lang="it-IT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</a:rPr>
              <a:t>: </a:t>
            </a:r>
          </a:p>
          <a:p>
            <a:pPr>
              <a:lnSpc>
                <a:spcPts val="2500"/>
              </a:lnSpc>
            </a:pPr>
            <a:r>
              <a:rPr lang="it-IT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</a:rPr>
              <a:t>osservare altri sistemi educativi, riflettere sulle buone pratiche e trarne </a:t>
            </a:r>
          </a:p>
          <a:p>
            <a:pPr>
              <a:lnSpc>
                <a:spcPts val="2500"/>
              </a:lnSpc>
            </a:pPr>
            <a:r>
              <a:rPr lang="it-IT" sz="15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</a:rPr>
              <a:t>ispirazione per innovare e crescere professionalmente.</a:t>
            </a:r>
          </a:p>
        </p:txBody>
      </p:sp>
      <p:pic>
        <p:nvPicPr>
          <p:cNvPr id="4" name="Immagine 3" descr="Immagine che contiene Viso umano, cielo, persona, aria aperta&#10;&#10;Il contenuto generato dall'IA potrebbe non essere corretto.">
            <a:extLst>
              <a:ext uri="{FF2B5EF4-FFF2-40B4-BE49-F238E27FC236}">
                <a16:creationId xmlns:a16="http://schemas.microsoft.com/office/drawing/2014/main" id="{AA3CF489-4767-9185-53E4-CA99E2BC58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192" b="29657"/>
          <a:stretch>
            <a:fillRect/>
          </a:stretch>
        </p:blipFill>
        <p:spPr>
          <a:xfrm>
            <a:off x="9965050" y="1811774"/>
            <a:ext cx="3663383" cy="484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110061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Struttura del Sistema Scolastico Svedese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Gymanasieskola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39894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16-19 anni: scuola superiore triennale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223256"/>
            </a:avLst>
          </a:prstGeom>
          <a:solidFill>
            <a:srgbClr val="65696B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Grundskola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440745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7-16 anni: nove anni di obbligo scolastico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223256"/>
            </a:avLst>
          </a:prstGeom>
          <a:solidFill>
            <a:srgbClr val="65696B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Forskoleklass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46564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 anni: preparazione alla scuola elementare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223256"/>
            </a:avLst>
          </a:prstGeom>
          <a:solidFill>
            <a:srgbClr val="65696B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26191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Forskola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261913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1-5 anni: scuola materna</a:t>
            </a:r>
            <a:endParaRPr lang="en-US" sz="1750" dirty="0"/>
          </a:p>
        </p:txBody>
      </p:sp>
      <p:pic>
        <p:nvPicPr>
          <p:cNvPr id="23" name="Immagine 22" descr="Immagine che contiene schermata, blu, Blu elettrico, Policromia&#10;&#10;Il contenuto generato dall'IA potrebbe non essere corretto.">
            <a:extLst>
              <a:ext uri="{FF2B5EF4-FFF2-40B4-BE49-F238E27FC236}">
                <a16:creationId xmlns:a16="http://schemas.microsoft.com/office/drawing/2014/main" id="{C576E0A7-D521-6343-3671-80CC36A9084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22964" b="25088"/>
          <a:stretch>
            <a:fillRect/>
          </a:stretch>
        </p:blipFill>
        <p:spPr>
          <a:xfrm>
            <a:off x="12291920" y="702469"/>
            <a:ext cx="1873187" cy="9730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59473" y="607457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L'Istituto Rutbsorgskolan di Bjärred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259473" y="2319099"/>
            <a:ext cx="496967" cy="496967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340" y="2360533"/>
            <a:ext cx="331232" cy="41409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77301" y="239494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Struttura moderna</a:t>
            </a:r>
            <a:endParaRPr lang="en-US" sz="2150" dirty="0"/>
          </a:p>
        </p:txBody>
      </p:sp>
      <p:sp>
        <p:nvSpPr>
          <p:cNvPr id="7" name="Text 3"/>
          <p:cNvSpPr/>
          <p:nvPr/>
        </p:nvSpPr>
        <p:spPr>
          <a:xfrm>
            <a:off x="6977301" y="2872502"/>
            <a:ext cx="688002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Campus ampio con laboratori all'avanguardia e spazi verdi.</a:t>
            </a:r>
            <a:endParaRPr lang="en-US" sz="1700" dirty="0"/>
          </a:p>
        </p:txBody>
      </p:sp>
      <p:sp>
        <p:nvSpPr>
          <p:cNvPr id="8" name="Shape 4"/>
          <p:cNvSpPr/>
          <p:nvPr/>
        </p:nvSpPr>
        <p:spPr>
          <a:xfrm>
            <a:off x="6259473" y="3667601"/>
            <a:ext cx="496967" cy="496967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340" y="3709035"/>
            <a:ext cx="331232" cy="41409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977301" y="3743444"/>
            <a:ext cx="3419832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Corpo docente qualificato</a:t>
            </a:r>
            <a:endParaRPr lang="en-US" sz="2150" dirty="0"/>
          </a:p>
        </p:txBody>
      </p:sp>
      <p:sp>
        <p:nvSpPr>
          <p:cNvPr id="11" name="Text 6"/>
          <p:cNvSpPr/>
          <p:nvPr/>
        </p:nvSpPr>
        <p:spPr>
          <a:xfrm>
            <a:off x="6977301" y="4221004"/>
            <a:ext cx="6880027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Insegnanti con formazione specialistica e aggiornamento continuo.</a:t>
            </a:r>
            <a:endParaRPr lang="en-US" sz="1700" dirty="0"/>
          </a:p>
        </p:txBody>
      </p:sp>
      <p:sp>
        <p:nvSpPr>
          <p:cNvPr id="12" name="Shape 7"/>
          <p:cNvSpPr/>
          <p:nvPr/>
        </p:nvSpPr>
        <p:spPr>
          <a:xfrm>
            <a:off x="6259473" y="5369481"/>
            <a:ext cx="496967" cy="496967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340" y="5410914"/>
            <a:ext cx="331232" cy="41409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77301" y="5445323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Studenti organizzati</a:t>
            </a:r>
            <a:endParaRPr lang="en-US" sz="2150" dirty="0"/>
          </a:p>
        </p:txBody>
      </p:sp>
      <p:sp>
        <p:nvSpPr>
          <p:cNvPr id="15" name="Text 9"/>
          <p:cNvSpPr/>
          <p:nvPr/>
        </p:nvSpPr>
        <p:spPr>
          <a:xfrm>
            <a:off x="6977301" y="5922883"/>
            <a:ext cx="688002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Circa 450 alunni distribuiti in classi di massimo 25 studenti.</a:t>
            </a:r>
            <a:endParaRPr lang="en-US" sz="1700" dirty="0"/>
          </a:p>
        </p:txBody>
      </p:sp>
      <p:sp>
        <p:nvSpPr>
          <p:cNvPr id="16" name="Shape 10"/>
          <p:cNvSpPr/>
          <p:nvPr/>
        </p:nvSpPr>
        <p:spPr>
          <a:xfrm>
            <a:off x="6259473" y="6717982"/>
            <a:ext cx="496967" cy="496967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2340" y="6759416"/>
            <a:ext cx="331232" cy="414099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977301" y="6793825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Progetti innovativi</a:t>
            </a:r>
            <a:endParaRPr lang="en-US" sz="2150" dirty="0"/>
          </a:p>
        </p:txBody>
      </p:sp>
      <p:sp>
        <p:nvSpPr>
          <p:cNvPr id="19" name="Text 12"/>
          <p:cNvSpPr/>
          <p:nvPr/>
        </p:nvSpPr>
        <p:spPr>
          <a:xfrm>
            <a:off x="6977301" y="7271385"/>
            <a:ext cx="688002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Focus su sostenibilità, robotica e scambi internazionali.</a:t>
            </a:r>
            <a:endParaRPr lang="en-US" sz="1700" dirty="0"/>
          </a:p>
        </p:txBody>
      </p:sp>
      <p:pic>
        <p:nvPicPr>
          <p:cNvPr id="25" name="Immagine 24" descr="Immagine che contiene albero, natale, interno, muro&#10;&#10;Il contenuto generato dall'IA potrebbe non essere corretto.">
            <a:extLst>
              <a:ext uri="{FF2B5EF4-FFF2-40B4-BE49-F238E27FC236}">
                <a16:creationId xmlns:a16="http://schemas.microsoft.com/office/drawing/2014/main" id="{9A0F1111-741E-F378-9F2C-ED2717CA9F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615" y="275713"/>
            <a:ext cx="4227132" cy="75185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6257" y="452604"/>
            <a:ext cx="75919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Confronto</a:t>
            </a: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4450" dirty="0" err="1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tra</a:t>
            </a: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due </a:t>
            </a:r>
            <a:r>
              <a:rPr lang="en-US" sz="4450" dirty="0" err="1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sistemi</a:t>
            </a: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4450" dirty="0" err="1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scolastici</a:t>
            </a: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4450" dirty="0" err="1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differenti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886257" y="17283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Sistema Svedese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86257" y="230950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Testi scolastici gratuiti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886257" y="275170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Mensa senza costi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886257" y="319389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Materiale didattico fornito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886257" y="363609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Trasporto garantito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691988" y="17283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Sistema Italiano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691988" y="230950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Acquisto libri a carico delle famiglie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691988" y="275170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Contributi per la mensa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691988" y="319389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Materiale didattico personale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691988" y="363609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Trasporto a pagamento</a:t>
            </a:r>
            <a:endParaRPr lang="en-US" sz="1750" dirty="0"/>
          </a:p>
        </p:txBody>
      </p:sp>
      <p:pic>
        <p:nvPicPr>
          <p:cNvPr id="16" name="Immagine 15" descr="Immagine che contiene vestiti, aria aperta, cielo, persona&#10;&#10;Il contenuto generato dall'IA potrebbe non essere corretto.">
            <a:extLst>
              <a:ext uri="{FF2B5EF4-FFF2-40B4-BE49-F238E27FC236}">
                <a16:creationId xmlns:a16="http://schemas.microsoft.com/office/drawing/2014/main" id="{B5B058BF-DBC1-8C03-4F4A-309AE34138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216"/>
          <a:stretch>
            <a:fillRect/>
          </a:stretch>
        </p:blipFill>
        <p:spPr>
          <a:xfrm>
            <a:off x="1212351" y="4346912"/>
            <a:ext cx="11276331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5840" y="176745"/>
            <a:ext cx="91317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Metodologie Didattiche Innovative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43966" y="1558942"/>
            <a:ext cx="41071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Apprendimento personalizzato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495840" y="2049360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Percorsi adattati alle esigenze di ogni studente.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308" y="1339153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490988" y="1638833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4C5052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41" y="1762777"/>
            <a:ext cx="255151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183354" y="15589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Tecnologia integrata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183354" y="2049360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Dispositivi digitali utilizzati quotidianamente nella didattica.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308" y="1339153"/>
            <a:ext cx="3651885" cy="365188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7976418" y="1638833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4C5052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270" y="1762777"/>
            <a:ext cx="255151" cy="3189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83354" y="35549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Approccio pratico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183354" y="4045324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Laboratori ed esperimenti in tutte le materie scientifiche.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1308" y="1339153"/>
            <a:ext cx="3651885" cy="365188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7976418" y="4124263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4C5052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2270" y="4248207"/>
            <a:ext cx="255151" cy="31896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1311299" y="3554906"/>
            <a:ext cx="35398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Collegamenti professionali</a:t>
            </a:r>
            <a:endParaRPr lang="en-US" sz="2200" dirty="0"/>
          </a:p>
        </p:txBody>
      </p:sp>
      <p:sp>
        <p:nvSpPr>
          <p:cNvPr id="19" name="Text 11"/>
          <p:cNvSpPr/>
          <p:nvPr/>
        </p:nvSpPr>
        <p:spPr>
          <a:xfrm>
            <a:off x="484232" y="4061821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Contatti frequenti con aziende e professionisti locali.</a:t>
            </a:r>
            <a:endParaRPr lang="en-US" sz="175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1308" y="1339153"/>
            <a:ext cx="3651885" cy="3651885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5490988" y="4124263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4C5052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6841" y="4248207"/>
            <a:ext cx="255151" cy="318968"/>
          </a:xfrm>
          <a:prstGeom prst="rect">
            <a:avLst/>
          </a:prstGeom>
        </p:spPr>
      </p:pic>
      <p:pic>
        <p:nvPicPr>
          <p:cNvPr id="24" name="Immagine 23" descr="Immagine che contiene sedia, arredo, interno, testo&#10;&#10;Il contenuto generato dall'IA potrebbe non essere corretto.">
            <a:extLst>
              <a:ext uri="{FF2B5EF4-FFF2-40B4-BE49-F238E27FC236}">
                <a16:creationId xmlns:a16="http://schemas.microsoft.com/office/drawing/2014/main" id="{EB67D228-7427-FFEC-474B-AA85756783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39532" y="5566823"/>
            <a:ext cx="3201557" cy="1800000"/>
          </a:xfrm>
          <a:prstGeom prst="rect">
            <a:avLst/>
          </a:prstGeom>
        </p:spPr>
      </p:pic>
      <p:pic>
        <p:nvPicPr>
          <p:cNvPr id="26" name="Immagine 25" descr="Immagine che contiene persona, vestiti, interno, muro&#10;&#10;Il contenuto generato dall'IA potrebbe non essere corretto.">
            <a:extLst>
              <a:ext uri="{FF2B5EF4-FFF2-40B4-BE49-F238E27FC236}">
                <a16:creationId xmlns:a16="http://schemas.microsoft.com/office/drawing/2014/main" id="{E4681361-44B7-077B-2596-32C89205EA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6471" y="5566823"/>
            <a:ext cx="3201557" cy="1800000"/>
          </a:xfrm>
          <a:prstGeom prst="rect">
            <a:avLst/>
          </a:prstGeom>
        </p:spPr>
      </p:pic>
      <p:pic>
        <p:nvPicPr>
          <p:cNvPr id="28" name="Immagine 27" descr="Immagine che contiene vestiti, interno, persona, muro&#10;&#10;Il contenuto generato dall'IA potrebbe non essere corretto.">
            <a:extLst>
              <a:ext uri="{FF2B5EF4-FFF2-40B4-BE49-F238E27FC236}">
                <a16:creationId xmlns:a16="http://schemas.microsoft.com/office/drawing/2014/main" id="{95F27B88-C678-C8FB-4D80-38849B55BF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5115" y="5566823"/>
            <a:ext cx="3201557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54023" y="737711"/>
            <a:ext cx="5712143" cy="673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Sistema di Valutazione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23" y="1734145"/>
            <a:ext cx="1077278" cy="129266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54436" y="1949529"/>
            <a:ext cx="2730579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Prima fase (7-12 anni)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2154436" y="2415302"/>
            <a:ext cx="623554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Nessun voto numerico. Valutazioni qualitative e descrittive.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23" y="3026807"/>
            <a:ext cx="1077278" cy="15861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54436" y="3242191"/>
            <a:ext cx="3244453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Seconda fase (13-16 anni)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2154436" y="3707963"/>
            <a:ext cx="62355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Introduzione graduale di valutazioni strutturate. Nessuna bocciatura.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23" y="4612958"/>
            <a:ext cx="1077278" cy="129266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54436" y="4828342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Colloqui con genitori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2154436" y="5294114"/>
            <a:ext cx="623554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Incontri regolari per discutere progressi e obiettivi.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23" y="5905619"/>
            <a:ext cx="1077278" cy="158615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154436" y="6121003"/>
            <a:ext cx="2899648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Accesso al gymnasium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2154436" y="6586776"/>
            <a:ext cx="62355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Selezione meritocratica per l'ammissione alle scuole superiori.</a:t>
            </a:r>
            <a:endParaRPr lang="en-US" sz="1650" dirty="0"/>
          </a:p>
        </p:txBody>
      </p:sp>
      <p:pic>
        <p:nvPicPr>
          <p:cNvPr id="17" name="Immagine 16" descr="Immagine che contiene arredo, divano, interno, interior design&#10;&#10;Il contenuto generato dall'IA potrebbe non essere corretto.">
            <a:extLst>
              <a:ext uri="{FF2B5EF4-FFF2-40B4-BE49-F238E27FC236}">
                <a16:creationId xmlns:a16="http://schemas.microsoft.com/office/drawing/2014/main" id="{F8BEC83D-37E0-F65F-4B77-D2075A55E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0396" y="916479"/>
            <a:ext cx="5400000" cy="3036024"/>
          </a:xfrm>
          <a:prstGeom prst="rect">
            <a:avLst/>
          </a:prstGeom>
        </p:spPr>
      </p:pic>
      <p:pic>
        <p:nvPicPr>
          <p:cNvPr id="19" name="Immagine 18" descr="Immagine che contiene sedia, scena, persona, arredo&#10;&#10;Il contenuto generato dall'IA potrebbe non essere corretto.">
            <a:extLst>
              <a:ext uri="{FF2B5EF4-FFF2-40B4-BE49-F238E27FC236}">
                <a16:creationId xmlns:a16="http://schemas.microsoft.com/office/drawing/2014/main" id="{63FD3848-82DC-CD91-7FBF-C57D6FE0DB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0396" y="4381536"/>
            <a:ext cx="5400000" cy="3036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69306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Organizzazione </a:t>
            </a:r>
            <a:r>
              <a:rPr lang="en-US" sz="4450" dirty="0" err="1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della</a:t>
            </a: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4450" dirty="0" err="1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giornata</a:t>
            </a: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4450" dirty="0" err="1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scolastica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35341" y="2450783"/>
            <a:ext cx="30480" cy="5085636"/>
          </a:xfrm>
          <a:prstGeom prst="roundRect">
            <a:avLst>
              <a:gd name="adj" fmla="val 111628"/>
            </a:avLst>
          </a:prstGeom>
          <a:solidFill>
            <a:srgbClr val="65696B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5" name="Shape 2"/>
          <p:cNvSpPr/>
          <p:nvPr/>
        </p:nvSpPr>
        <p:spPr>
          <a:xfrm>
            <a:off x="6760012" y="2690693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65696B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6" name="Shape 3"/>
          <p:cNvSpPr/>
          <p:nvPr/>
        </p:nvSpPr>
        <p:spPr>
          <a:xfrm>
            <a:off x="6280190" y="245078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60" y="2493288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69411" y="25286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8:30 - 10:30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669411" y="3019068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Lezioni mattutine con pausa di 15 minuti.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6760012" y="4075509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65696B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1" name="Shape 7"/>
          <p:cNvSpPr/>
          <p:nvPr/>
        </p:nvSpPr>
        <p:spPr>
          <a:xfrm>
            <a:off x="6280190" y="383559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3878104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669411" y="3913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11:00 - 12:00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669411" y="4403884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Pranzo e ricreazione all'aperto.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6760012" y="5460325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65696B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6" name="Shape 11"/>
          <p:cNvSpPr/>
          <p:nvPr/>
        </p:nvSpPr>
        <p:spPr>
          <a:xfrm>
            <a:off x="6280190" y="522041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5262920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69411" y="52982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12:00 - 14:30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669411" y="5788700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Lezioni pomeridiane con approccio pratico.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6760012" y="6845141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65696B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1" name="Shape 15"/>
          <p:cNvSpPr/>
          <p:nvPr/>
        </p:nvSpPr>
        <p:spPr>
          <a:xfrm>
            <a:off x="6280190" y="660523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6647736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669411" y="6683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14:30 - 16:00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7669411" y="7173516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Attività extracurricolari facoltative.</a:t>
            </a:r>
            <a:endParaRPr lang="en-US" sz="1750" dirty="0"/>
          </a:p>
        </p:txBody>
      </p:sp>
      <p:pic>
        <p:nvPicPr>
          <p:cNvPr id="26" name="Immagine 25" descr="Immagine che contiene testo, interno, Tabellone, Bacheca&#10;&#10;Il contenuto generato dall'IA potrebbe non essere corretto.">
            <a:extLst>
              <a:ext uri="{FF2B5EF4-FFF2-40B4-BE49-F238E27FC236}">
                <a16:creationId xmlns:a16="http://schemas.microsoft.com/office/drawing/2014/main" id="{3858C275-E20A-0589-004E-46C27070C14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6967"/>
          <a:stretch>
            <a:fillRect/>
          </a:stretch>
        </p:blipFill>
        <p:spPr>
          <a:xfrm>
            <a:off x="259344" y="1010243"/>
            <a:ext cx="5400000" cy="61632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0774" y="231727"/>
            <a:ext cx="947189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Ambienti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64272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Aule flessibili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917678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Spazi modulabili con arredi mobili adattabili alle diverse attività didattiche.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5235893" y="64272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Laboratori attrezzati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6917678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Ambienti specializzati per scienze, arte e tecnologia con strumenti all'avanguardia.</a:t>
            </a:r>
            <a:endParaRPr lang="en-US" sz="1750" dirty="0"/>
          </a:p>
        </p:txBody>
      </p:sp>
      <p:sp>
        <p:nvSpPr>
          <p:cNvPr id="10" name="Text 5"/>
          <p:cNvSpPr/>
          <p:nvPr/>
        </p:nvSpPr>
        <p:spPr>
          <a:xfrm>
            <a:off x="9677995" y="64272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Spazi esterni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6917678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Aree all'aperto strutturate per lezioni nella natura e attività fisiche.</a:t>
            </a:r>
            <a:endParaRPr lang="en-US" sz="1750" dirty="0"/>
          </a:p>
        </p:txBody>
      </p:sp>
      <p:pic>
        <p:nvPicPr>
          <p:cNvPr id="13" name="Immagine 12" descr="Immagine che contiene interno, arredo, scena, testo&#10;&#10;Il contenuto generato dall'IA potrebbe non essere corretto.">
            <a:extLst>
              <a:ext uri="{FF2B5EF4-FFF2-40B4-BE49-F238E27FC236}">
                <a16:creationId xmlns:a16="http://schemas.microsoft.com/office/drawing/2014/main" id="{DE477DD7-8C69-7C95-5C83-DA07326FC7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213"/>
          <a:stretch>
            <a:fillRect/>
          </a:stretch>
        </p:blipFill>
        <p:spPr>
          <a:xfrm>
            <a:off x="5235893" y="3573570"/>
            <a:ext cx="3693472" cy="2570400"/>
          </a:xfrm>
          <a:prstGeom prst="rect">
            <a:avLst/>
          </a:prstGeom>
        </p:spPr>
      </p:pic>
      <p:pic>
        <p:nvPicPr>
          <p:cNvPr id="15" name="Immagine 14" descr="Immagine che contiene aria aperta, erba, vestiti, persona&#10;&#10;Il contenuto generato dall'IA potrebbe non essere corretto.">
            <a:extLst>
              <a:ext uri="{FF2B5EF4-FFF2-40B4-BE49-F238E27FC236}">
                <a16:creationId xmlns:a16="http://schemas.microsoft.com/office/drawing/2014/main" id="{F1FC499E-F241-AF86-EC00-B956E8FB6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771" y="3573570"/>
            <a:ext cx="3427200" cy="2570400"/>
          </a:xfrm>
          <a:prstGeom prst="rect">
            <a:avLst/>
          </a:prstGeom>
        </p:spPr>
      </p:pic>
      <p:pic>
        <p:nvPicPr>
          <p:cNvPr id="16" name="Immagine 15" descr="Immagine che contiene vestiti, persona, interno, Viso umano&#10;&#10;Il contenuto generato dall'IA potrebbe non essere corretto.">
            <a:extLst>
              <a:ext uri="{FF2B5EF4-FFF2-40B4-BE49-F238E27FC236}">
                <a16:creationId xmlns:a16="http://schemas.microsoft.com/office/drawing/2014/main" id="{DB6E329E-5B08-1FF3-A5DA-183F47396EC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13"/>
          <a:stretch>
            <a:fillRect/>
          </a:stretch>
        </p:blipFill>
        <p:spPr>
          <a:xfrm>
            <a:off x="793790" y="3720772"/>
            <a:ext cx="3693472" cy="2570400"/>
          </a:xfrm>
          <a:prstGeom prst="rect">
            <a:avLst/>
          </a:prstGeom>
        </p:spPr>
      </p:pic>
      <p:pic>
        <p:nvPicPr>
          <p:cNvPr id="18" name="Immagine 17" descr="Immagine che contiene sport, persona, Forma fisica, Campo&#10;&#10;Il contenuto generato dall'IA potrebbe non essere corretto.">
            <a:extLst>
              <a:ext uri="{FF2B5EF4-FFF2-40B4-BE49-F238E27FC236}">
                <a16:creationId xmlns:a16="http://schemas.microsoft.com/office/drawing/2014/main" id="{52B60746-F640-BB4F-310A-2AF1774B4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1448010"/>
            <a:ext cx="3693472" cy="1800000"/>
          </a:xfrm>
          <a:prstGeom prst="rect">
            <a:avLst/>
          </a:prstGeom>
        </p:spPr>
      </p:pic>
      <p:pic>
        <p:nvPicPr>
          <p:cNvPr id="20" name="Immagine 19" descr="Immagine che contiene muro, interno, pavimento, Pavimentazione&#10;&#10;Il contenuto generato dall'IA potrebbe non essere corretto.">
            <a:extLst>
              <a:ext uri="{FF2B5EF4-FFF2-40B4-BE49-F238E27FC236}">
                <a16:creationId xmlns:a16="http://schemas.microsoft.com/office/drawing/2014/main" id="{52A0F683-37AE-AEF9-787C-49BF5E77F3C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614" t="17023" r="13560" b="30168"/>
          <a:stretch>
            <a:fillRect/>
          </a:stretch>
        </p:blipFill>
        <p:spPr>
          <a:xfrm>
            <a:off x="6458515" y="415859"/>
            <a:ext cx="2406935" cy="2832151"/>
          </a:xfrm>
          <a:prstGeom prst="rect">
            <a:avLst/>
          </a:prstGeom>
        </p:spPr>
      </p:pic>
      <p:sp>
        <p:nvSpPr>
          <p:cNvPr id="21" name="Text 5">
            <a:extLst>
              <a:ext uri="{FF2B5EF4-FFF2-40B4-BE49-F238E27FC236}">
                <a16:creationId xmlns:a16="http://schemas.microsoft.com/office/drawing/2014/main" id="{22C6C838-F029-8CF6-C5D8-1EB499B363BF}"/>
              </a:ext>
            </a:extLst>
          </p:cNvPr>
          <p:cNvSpPr/>
          <p:nvPr/>
        </p:nvSpPr>
        <p:spPr>
          <a:xfrm>
            <a:off x="9635399" y="8253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Bunker di </a:t>
            </a:r>
            <a:r>
              <a:rPr lang="en-US" sz="2200" dirty="0" err="1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protezione</a:t>
            </a: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civile</a:t>
            </a:r>
            <a:endParaRPr lang="en-US" sz="2200" dirty="0"/>
          </a:p>
        </p:txBody>
      </p:sp>
      <p:sp>
        <p:nvSpPr>
          <p:cNvPr id="22" name="Text 6">
            <a:extLst>
              <a:ext uri="{FF2B5EF4-FFF2-40B4-BE49-F238E27FC236}">
                <a16:creationId xmlns:a16="http://schemas.microsoft.com/office/drawing/2014/main" id="{12635694-02FA-5A38-05D9-FB1BB2E60657}"/>
              </a:ext>
            </a:extLst>
          </p:cNvPr>
          <p:cNvSpPr/>
          <p:nvPr/>
        </p:nvSpPr>
        <p:spPr>
          <a:xfrm>
            <a:off x="9577237" y="1404711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 </a:t>
            </a:r>
            <a:r>
              <a:rPr lang="en-US" sz="1750" dirty="0" err="1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utilizzare</a:t>
            </a: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in </a:t>
            </a:r>
            <a:r>
              <a:rPr lang="en-US" sz="1750" dirty="0" err="1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caso</a:t>
            </a: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di </a:t>
            </a:r>
            <a:r>
              <a:rPr lang="en-US" sz="1750" dirty="0" err="1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guerra</a:t>
            </a: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o di </a:t>
            </a:r>
            <a:r>
              <a:rPr lang="en-US" sz="1750" dirty="0" err="1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eventi</a:t>
            </a: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estremi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4BB7F-6CF0-7EE8-C0F9-2C60061C2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23E867B7-4E37-2B42-FD41-627853DF5481}"/>
              </a:ext>
            </a:extLst>
          </p:cNvPr>
          <p:cNvSpPr/>
          <p:nvPr/>
        </p:nvSpPr>
        <p:spPr>
          <a:xfrm>
            <a:off x="704017" y="554474"/>
            <a:ext cx="7735967" cy="125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 err="1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Scuola</a:t>
            </a:r>
            <a:r>
              <a:rPr lang="en-US" sz="39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e natura</a:t>
            </a:r>
            <a:endParaRPr lang="en-US" sz="3950" dirty="0"/>
          </a:p>
        </p:txBody>
      </p:sp>
      <p:pic>
        <p:nvPicPr>
          <p:cNvPr id="2" name="Immagine 1" descr="Immagine che contiene aria aperta, erba, persona, vestiti&#10;&#10;Il contenuto generato dall'IA potrebbe non essere corretto.">
            <a:extLst>
              <a:ext uri="{FF2B5EF4-FFF2-40B4-BE49-F238E27FC236}">
                <a16:creationId xmlns:a16="http://schemas.microsoft.com/office/drawing/2014/main" id="{283441DA-CE29-E52E-5EEF-3A9716832A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23" t="35222" b="12716"/>
          <a:stretch>
            <a:fillRect/>
          </a:stretch>
        </p:blipFill>
        <p:spPr>
          <a:xfrm>
            <a:off x="2568539" y="4482410"/>
            <a:ext cx="9828000" cy="3429674"/>
          </a:xfrm>
          <a:prstGeom prst="rect">
            <a:avLst/>
          </a:prstGeom>
        </p:spPr>
      </p:pic>
      <p:pic>
        <p:nvPicPr>
          <p:cNvPr id="17" name="Immagine 16" descr="Immagine che contiene aria aperta, albero, lago, acqua&#10;&#10;Il contenuto generato dall'IA potrebbe non essere corretto.">
            <a:extLst>
              <a:ext uri="{FF2B5EF4-FFF2-40B4-BE49-F238E27FC236}">
                <a16:creationId xmlns:a16="http://schemas.microsoft.com/office/drawing/2014/main" id="{5FA9D3E9-9DE4-D43A-D0FF-578C5966D5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1918"/>
          <a:stretch>
            <a:fillRect/>
          </a:stretch>
        </p:blipFill>
        <p:spPr>
          <a:xfrm>
            <a:off x="7483847" y="1276861"/>
            <a:ext cx="4917897" cy="2880001"/>
          </a:xfrm>
          <a:prstGeom prst="rect">
            <a:avLst/>
          </a:prstGeom>
        </p:spPr>
      </p:pic>
      <p:pic>
        <p:nvPicPr>
          <p:cNvPr id="22" name="Immagine 21" descr="Immagine che contiene vestiti, persona, aria aperta, persone&#10;&#10;Il contenuto generato dall'IA potrebbe non essere corretto.">
            <a:extLst>
              <a:ext uri="{FF2B5EF4-FFF2-40B4-BE49-F238E27FC236}">
                <a16:creationId xmlns:a16="http://schemas.microsoft.com/office/drawing/2014/main" id="{79B28BE2-A9DF-8466-70C9-CBD45AA36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539" y="1325019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82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582</Words>
  <Application>Microsoft Office PowerPoint</Application>
  <PresentationFormat>Personalizzato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DM Sans Medium</vt:lpstr>
      <vt:lpstr>Inter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LOCONSOLE ALDO</cp:lastModifiedBy>
  <cp:revision>9</cp:revision>
  <dcterms:created xsi:type="dcterms:W3CDTF">2025-06-08T16:34:51Z</dcterms:created>
  <dcterms:modified xsi:type="dcterms:W3CDTF">2025-06-16T15:28:30Z</dcterms:modified>
</cp:coreProperties>
</file>