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tardos Stencil" panose="020B0604020202020204" charset="0"/>
      <p:regular r:id="rId15"/>
      <p:bold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71850" y="1097275"/>
            <a:ext cx="5486650" cy="548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822950" y="6949425"/>
            <a:ext cx="6583675" cy="658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4110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80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Google Shape;181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904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51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487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91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50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78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857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3111511" y="748932"/>
            <a:ext cx="10694024" cy="153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07054" y="2560320"/>
            <a:ext cx="10698480" cy="453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rot="10800000" flipH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3107055" y="2470500"/>
            <a:ext cx="10698479" cy="176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3107055" y="4236155"/>
            <a:ext cx="10698479" cy="103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2160"/>
              <a:buNone/>
              <a:defRPr sz="216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/>
          <p:nvPr/>
        </p:nvSpPr>
        <p:spPr>
          <a:xfrm rot="10800000" flipH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638175" y="3892967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3107054" y="2560320"/>
            <a:ext cx="5176637" cy="453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8628896" y="2551467"/>
            <a:ext cx="5176637" cy="453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/>
          <p:nvPr/>
        </p:nvSpPr>
        <p:spPr>
          <a:xfrm rot="10800000" flipH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3527248" y="2367244"/>
            <a:ext cx="4791278" cy="69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2880" b="0"/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SzPts val="2160"/>
              <a:buNone/>
              <a:defRPr sz="2160" b="1"/>
            </a:lvl3pPr>
            <a:lvl4pPr marL="1828800" lvl="3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4pPr>
            <a:lvl5pPr marL="2286000" lvl="4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5pPr>
            <a:lvl6pPr marL="2743200" lvl="5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6pPr>
            <a:lvl7pPr marL="3200400" lvl="6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7pPr>
            <a:lvl8pPr marL="3657600" lvl="7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8pPr>
            <a:lvl9pPr marL="4114800" lvl="8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3107055" y="3058759"/>
            <a:ext cx="5211472" cy="40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3"/>
          </p:nvPr>
        </p:nvSpPr>
        <p:spPr>
          <a:xfrm>
            <a:off x="9007956" y="2363370"/>
            <a:ext cx="4798801" cy="69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2880" b="0"/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/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SzPts val="2160"/>
              <a:buNone/>
              <a:defRPr sz="2160" b="1"/>
            </a:lvl3pPr>
            <a:lvl4pPr marL="1828800" lvl="3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4pPr>
            <a:lvl5pPr marL="2286000" lvl="4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5pPr>
            <a:lvl6pPr marL="2743200" lvl="5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6pPr>
            <a:lvl7pPr marL="3200400" lvl="6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7pPr>
            <a:lvl8pPr marL="3657600" lvl="7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8pPr>
            <a:lvl9pPr marL="4114800" lvl="8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 b="1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4"/>
          </p:nvPr>
        </p:nvSpPr>
        <p:spPr>
          <a:xfrm>
            <a:off x="8600348" y="3054886"/>
            <a:ext cx="5206409" cy="40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/>
          <p:nvPr/>
        </p:nvSpPr>
        <p:spPr>
          <a:xfrm rot="10800000" flipH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/>
          <p:nvPr/>
        </p:nvSpPr>
        <p:spPr>
          <a:xfrm rot="10800000" flipH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/>
          <p:nvPr/>
        </p:nvSpPr>
        <p:spPr>
          <a:xfrm rot="10800000" flipH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3107055" y="535306"/>
            <a:ext cx="4206239" cy="117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1"/>
          </p:nvPr>
        </p:nvSpPr>
        <p:spPr>
          <a:xfrm>
            <a:off x="7587614" y="535306"/>
            <a:ext cx="6217920" cy="6497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2"/>
          </p:nvPr>
        </p:nvSpPr>
        <p:spPr>
          <a:xfrm>
            <a:off x="3107055" y="1918336"/>
            <a:ext cx="4206239" cy="5114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/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440"/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4pPr>
            <a:lvl5pPr marL="2286000" lvl="4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5pPr>
            <a:lvl6pPr marL="2743200" lvl="5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6pPr>
            <a:lvl7pPr marL="3200400" lvl="6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7pPr>
            <a:lvl8pPr marL="3657600" lvl="7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8pPr>
            <a:lvl9pPr marL="4114800" lvl="8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 rot="10800000" flipH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07056" y="5760720"/>
            <a:ext cx="10698480" cy="68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2880"/>
              <a:buFont typeface="Century Gothic"/>
              <a:buNone/>
              <a:defRPr sz="288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>
            <a:spLocks noGrp="1"/>
          </p:cNvSpPr>
          <p:nvPr>
            <p:ph type="pic" idx="2"/>
          </p:nvPr>
        </p:nvSpPr>
        <p:spPr>
          <a:xfrm>
            <a:off x="3107054" y="761958"/>
            <a:ext cx="10698480" cy="4625964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07056" y="6440806"/>
            <a:ext cx="10698480" cy="592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440"/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440"/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4pPr>
            <a:lvl5pPr marL="2286000" lvl="4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5pPr>
            <a:lvl6pPr marL="2743200" lvl="5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6pPr>
            <a:lvl7pPr marL="3200400" lvl="6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7pPr>
            <a:lvl8pPr marL="3657600" lvl="7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8pPr>
            <a:lvl9pPr marL="4114800" lvl="8" indent="-228600" algn="l">
              <a:spcBef>
                <a:spcPts val="1200"/>
              </a:spcBef>
              <a:spcAft>
                <a:spcPts val="0"/>
              </a:spcAft>
              <a:buSzPts val="1080"/>
              <a:buNone/>
              <a:defRPr sz="108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/>
          <p:nvPr/>
        </p:nvSpPr>
        <p:spPr>
          <a:xfrm rot="10800000" flipH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638175" y="5979705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07055" y="731520"/>
            <a:ext cx="10698479" cy="374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760"/>
              <a:buFont typeface="Century Gothic"/>
              <a:buNone/>
              <a:defRPr sz="576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07055" y="5224855"/>
            <a:ext cx="10698479" cy="186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160"/>
              <a:buNone/>
              <a:defRPr sz="216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2160"/>
              <a:buNone/>
              <a:defRPr sz="216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/>
          <p:nvPr/>
        </p:nvSpPr>
        <p:spPr>
          <a:xfrm rot="10800000" flipH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638175" y="3892967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760"/>
              <a:buFont typeface="Century Gothic"/>
              <a:buNone/>
              <a:defRPr sz="576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930014" y="4206240"/>
            <a:ext cx="904386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1920"/>
              <a:buFont typeface="Century Gothic"/>
              <a:buNone/>
              <a:defRPr sz="192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1920"/>
              <a:buFont typeface="Century Gothic"/>
              <a:buNone/>
              <a:defRPr/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SzPts val="1680"/>
              <a:buFont typeface="Century Gothic"/>
              <a:buNone/>
              <a:defRPr/>
            </a:lvl3pPr>
            <a:lvl4pPr marL="1828800" lvl="3" indent="-228600" algn="l">
              <a:spcBef>
                <a:spcPts val="12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4pPr>
            <a:lvl5pPr marL="2286000" lvl="4" indent="-228600" algn="l">
              <a:spcBef>
                <a:spcPts val="12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3107055" y="5224855"/>
            <a:ext cx="10698479" cy="186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160"/>
              <a:buNone/>
              <a:defRPr sz="2160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2160"/>
              <a:buNone/>
              <a:defRPr sz="216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192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200"/>
              </a:spcBef>
              <a:spcAft>
                <a:spcPts val="0"/>
              </a:spcAft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/>
          <p:nvPr/>
        </p:nvSpPr>
        <p:spPr>
          <a:xfrm rot="10800000" flipH="1">
            <a:off x="-5026" y="381381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638175" y="3892967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107056" y="2926081"/>
            <a:ext cx="10698480" cy="326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760"/>
              <a:buFont typeface="Century Gothic"/>
              <a:buNone/>
              <a:defRPr sz="576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107056" y="6217920"/>
            <a:ext cx="10698480" cy="87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16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/>
          <p:nvPr/>
        </p:nvSpPr>
        <p:spPr>
          <a:xfrm rot="10800000" flipH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38175" y="5979705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3419939" y="731520"/>
            <a:ext cx="10072711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760"/>
              <a:buFont typeface="Century Gothic"/>
              <a:buNone/>
              <a:defRPr sz="576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3107054" y="5212080"/>
            <a:ext cx="1069848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880"/>
              <a:buFont typeface="Century Gothic"/>
              <a:buNone/>
              <a:defRPr sz="288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1920"/>
              <a:buFont typeface="Century Gothic"/>
              <a:buNone/>
              <a:defRPr/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SzPts val="1680"/>
              <a:buFont typeface="Century Gothic"/>
              <a:buNone/>
              <a:defRPr/>
            </a:lvl3pPr>
            <a:lvl4pPr marL="1828800" lvl="3" indent="-228600" algn="l">
              <a:spcBef>
                <a:spcPts val="12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4pPr>
            <a:lvl5pPr marL="2286000" lvl="4" indent="-228600" algn="l">
              <a:spcBef>
                <a:spcPts val="12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2"/>
          </p:nvPr>
        </p:nvSpPr>
        <p:spPr>
          <a:xfrm>
            <a:off x="3107056" y="6217920"/>
            <a:ext cx="10698480" cy="87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16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/>
          <p:nvPr/>
        </p:nvSpPr>
        <p:spPr>
          <a:xfrm rot="10800000" flipH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638175" y="5979705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2961182" y="777606"/>
            <a:ext cx="73152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5" name="Google Shape;145;p22"/>
          <p:cNvSpPr txBox="1"/>
          <p:nvPr/>
        </p:nvSpPr>
        <p:spPr>
          <a:xfrm>
            <a:off x="13337822" y="3486367"/>
            <a:ext cx="73152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54850" rIns="109725" bIns="54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3107055" y="752888"/>
            <a:ext cx="10698479" cy="345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5760"/>
              <a:buFont typeface="Century Gothic"/>
              <a:buNone/>
              <a:defRPr sz="576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3107054" y="5212080"/>
            <a:ext cx="1069848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880"/>
              <a:buFont typeface="Century Gothic"/>
              <a:buNone/>
              <a:defRPr sz="288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SzPts val="1920"/>
              <a:buFont typeface="Century Gothic"/>
              <a:buNone/>
              <a:defRPr/>
            </a:lvl2pPr>
            <a:lvl3pPr marL="1371600" lvl="2" indent="-228600" algn="l">
              <a:spcBef>
                <a:spcPts val="1200"/>
              </a:spcBef>
              <a:spcAft>
                <a:spcPts val="0"/>
              </a:spcAft>
              <a:buSzPts val="1680"/>
              <a:buFont typeface="Century Gothic"/>
              <a:buNone/>
              <a:defRPr/>
            </a:lvl3pPr>
            <a:lvl4pPr marL="1828800" lvl="3" indent="-228600" algn="l">
              <a:spcBef>
                <a:spcPts val="12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4pPr>
            <a:lvl5pPr marL="2286000" lvl="4" indent="-228600" algn="l">
              <a:spcBef>
                <a:spcPts val="12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2"/>
          </p:nvPr>
        </p:nvSpPr>
        <p:spPr>
          <a:xfrm>
            <a:off x="3107056" y="6217920"/>
            <a:ext cx="10698480" cy="87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200"/>
              </a:spcBef>
              <a:spcAft>
                <a:spcPts val="0"/>
              </a:spcAft>
              <a:buSzPts val="216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/>
          <p:nvPr/>
        </p:nvSpPr>
        <p:spPr>
          <a:xfrm rot="10800000" flipH="1">
            <a:off x="-5026" y="589407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638175" y="5979705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 rot="5400000">
            <a:off x="6124574" y="-457200"/>
            <a:ext cx="4663440" cy="1069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/>
          <p:nvPr/>
        </p:nvSpPr>
        <p:spPr>
          <a:xfrm rot="10800000" flipH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 rot="5400000">
            <a:off x="9308046" y="2598617"/>
            <a:ext cx="6340580" cy="264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 rot="5400000">
            <a:off x="3822964" y="36977"/>
            <a:ext cx="634058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2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/>
          <p:nvPr/>
        </p:nvSpPr>
        <p:spPr>
          <a:xfrm rot="10800000" flipH="1">
            <a:off x="-5026" y="857251"/>
            <a:ext cx="1906232" cy="608756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ctrTitle"/>
          </p:nvPr>
        </p:nvSpPr>
        <p:spPr>
          <a:xfrm>
            <a:off x="3107056" y="3017521"/>
            <a:ext cx="10698479" cy="271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6480"/>
              <a:buFont typeface="Century Gothic"/>
              <a:buNone/>
              <a:defRPr sz="648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3107056" y="5732855"/>
            <a:ext cx="10698479" cy="135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200"/>
              </a:spcBef>
              <a:spcAft>
                <a:spcPts val="0"/>
              </a:spcAft>
              <a:buSzPts val="216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SzPts val="168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2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2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2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2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/>
          <p:nvPr/>
        </p:nvSpPr>
        <p:spPr>
          <a:xfrm>
            <a:off x="0" y="5188573"/>
            <a:ext cx="2093582" cy="934307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38175" y="5435449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4DCE3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" y="274320"/>
            <a:ext cx="3421819" cy="7966354"/>
            <a:chOff x="2487613" y="285750"/>
            <a:chExt cx="2428875" cy="5654676"/>
          </a:xfrm>
        </p:grpSpPr>
        <p:sp>
          <p:nvSpPr>
            <p:cNvPr id="7" name="Google Shape;7;p1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1"/>
          <p:cNvGrpSpPr/>
          <p:nvPr/>
        </p:nvGrpSpPr>
        <p:grpSpPr>
          <a:xfrm>
            <a:off x="32665" y="189"/>
            <a:ext cx="2828009" cy="8223715"/>
            <a:chOff x="6627813" y="195610"/>
            <a:chExt cx="1952625" cy="5678141"/>
          </a:xfrm>
        </p:grpSpPr>
        <p:sp>
          <p:nvSpPr>
            <p:cNvPr id="20" name="Google Shape;20;p1"/>
            <p:cNvSpPr/>
            <p:nvPr/>
          </p:nvSpPr>
          <p:spPr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1"/>
          <p:cNvSpPr/>
          <p:nvPr/>
        </p:nvSpPr>
        <p:spPr>
          <a:xfrm>
            <a:off x="0" y="0"/>
            <a:ext cx="219456" cy="822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1"/>
          <p:cNvSpPr txBox="1">
            <a:spLocks noGrp="1"/>
          </p:cNvSpPr>
          <p:nvPr>
            <p:ph type="title"/>
          </p:nvPr>
        </p:nvSpPr>
        <p:spPr>
          <a:xfrm>
            <a:off x="3111510" y="748932"/>
            <a:ext cx="10694024" cy="153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68DBA"/>
              </a:buClr>
              <a:buSzPts val="4320"/>
              <a:buFont typeface="Century Gothic"/>
              <a:buNone/>
              <a:defRPr sz="4320" b="0" i="0" u="none" strike="noStrike" cap="none">
                <a:solidFill>
                  <a:srgbClr val="168DB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"/>
          <p:cNvSpPr txBox="1">
            <a:spLocks noGrp="1"/>
          </p:cNvSpPr>
          <p:nvPr>
            <p:ph type="body" idx="1"/>
          </p:nvPr>
        </p:nvSpPr>
        <p:spPr>
          <a:xfrm>
            <a:off x="3107054" y="2560320"/>
            <a:ext cx="106984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576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Noto Sans Symbols"/>
              <a:buChar char="🠶"/>
              <a:defRPr sz="216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0519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🠶"/>
              <a:defRPr sz="192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528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🠶"/>
              <a:defRPr sz="1679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20039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🠶"/>
              <a:defRPr sz="144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20039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🠶"/>
              <a:defRPr sz="144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20039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🠶"/>
              <a:defRPr sz="144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20039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🠶"/>
              <a:defRPr sz="144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2004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🠶"/>
              <a:defRPr sz="144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20040" algn="l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🠶"/>
              <a:defRPr sz="144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dt" idx="10"/>
          </p:nvPr>
        </p:nvSpPr>
        <p:spPr>
          <a:xfrm>
            <a:off x="12433935" y="7356525"/>
            <a:ext cx="1375540" cy="4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"/>
          <p:cNvSpPr txBox="1">
            <a:spLocks noGrp="1"/>
          </p:cNvSpPr>
          <p:nvPr>
            <p:ph type="ftr" idx="11"/>
          </p:nvPr>
        </p:nvSpPr>
        <p:spPr>
          <a:xfrm>
            <a:off x="3107055" y="7362970"/>
            <a:ext cx="9143999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638175" y="945339"/>
            <a:ext cx="93572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/>
          <p:nvPr/>
        </p:nvSpPr>
        <p:spPr>
          <a:xfrm>
            <a:off x="7030266" y="1066702"/>
            <a:ext cx="5683568" cy="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Stardos Stenci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ERASMUS+ MOBILITÀ</a:t>
            </a:r>
            <a:endParaRPr sz="4400" b="0" i="0" u="none" strike="noStrike" cap="none" dirty="0">
              <a:solidFill>
                <a:schemeClr val="dk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75" name="Google Shape;175;p26"/>
          <p:cNvSpPr/>
          <p:nvPr/>
        </p:nvSpPr>
        <p:spPr>
          <a:xfrm>
            <a:off x="5921096" y="2228711"/>
            <a:ext cx="78414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Stardos Stenci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	</a:t>
            </a:r>
            <a:r>
              <a:rPr lang="en-US" sz="4400" b="0" i="0" u="none" strike="noStrike" cap="none" dirty="0" smtClean="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Job 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Shadowing a 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Guerande</a:t>
            </a:r>
            <a:endParaRPr sz="4400" b="0" i="0" u="none" strike="noStrike" cap="none" dirty="0">
              <a:solidFill>
                <a:srgbClr val="000000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Stardos Stencil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	       10/03- 13/03 2025</a:t>
            </a:r>
            <a:endParaRPr sz="4400" b="0" i="0" u="none" strike="noStrike" cap="none" dirty="0">
              <a:solidFill>
                <a:schemeClr val="dk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6324124" y="4374254"/>
            <a:ext cx="7468553" cy="7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Un programma di mobilità internazionale dedicato agli insegnanti e al personale scolastico.</a:t>
            </a:r>
            <a:endParaRPr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 strike="noStrike" cap="none">
              <a:solidFill>
                <a:srgbClr val="27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 strike="noStrike" cap="none">
              <a:solidFill>
                <a:srgbClr val="27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6324124" y="5598294"/>
            <a:ext cx="7438372" cy="52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Un'opportunità unica di sviluppo professionale attraverso l'osservazione diretta.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6324124" y="6404491"/>
            <a:ext cx="9189679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Due giorni di esperienza formativa nella splendida</a:t>
            </a:r>
            <a:endParaRPr sz="2400" b="0" i="0" u="none" strike="noStrike" cap="none">
              <a:solidFill>
                <a:srgbClr val="27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città di Guerande in Francia.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2622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/>
          <p:nvPr/>
        </p:nvSpPr>
        <p:spPr>
          <a:xfrm>
            <a:off x="734139" y="3199090"/>
            <a:ext cx="5183386" cy="61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4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tardos Stencil"/>
              <a:buNone/>
            </a:pPr>
            <a:r>
              <a:rPr lang="en-US" sz="360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Cos'è il Job Shadowing?</a:t>
            </a:r>
            <a:endParaRPr sz="3600">
              <a:solidFill>
                <a:schemeClr val="dk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86" name="Google Shape;186;p27"/>
          <p:cNvSpPr/>
          <p:nvPr/>
        </p:nvSpPr>
        <p:spPr>
          <a:xfrm>
            <a:off x="1468160" y="4255175"/>
            <a:ext cx="2468047" cy="30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Osservazione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7"/>
          <p:cNvSpPr/>
          <p:nvPr/>
        </p:nvSpPr>
        <p:spPr>
          <a:xfrm>
            <a:off x="1468160" y="4689515"/>
            <a:ext cx="12428101" cy="33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Una metodologia formativa basata sull'affiancamento e l'osservazione diretta.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1468160" y="5569148"/>
            <a:ext cx="2468047" cy="30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Erasmus+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7"/>
          <p:cNvSpPr/>
          <p:nvPr/>
        </p:nvSpPr>
        <p:spPr>
          <a:xfrm>
            <a:off x="1468160" y="6003488"/>
            <a:ext cx="12428101" cy="33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Parte integrante del programma europeo per lo staff scolastico.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/>
          <p:cNvSpPr/>
          <p:nvPr/>
        </p:nvSpPr>
        <p:spPr>
          <a:xfrm>
            <a:off x="1468160" y="6883122"/>
            <a:ext cx="2468047" cy="30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Immersione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1468160" y="7317462"/>
            <a:ext cx="12428101" cy="33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Esperienza nelle pratiche pedagogiche e amministrative straniere.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8"/>
          <p:cNvSpPr/>
          <p:nvPr/>
        </p:nvSpPr>
        <p:spPr>
          <a:xfrm>
            <a:off x="780693" y="614720"/>
            <a:ext cx="7582614" cy="1312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3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tardos Stencil"/>
              <a:buNone/>
            </a:pPr>
            <a:r>
              <a:rPr lang="en-US" sz="360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Obiettivi dell'Esperienza a Guerande</a:t>
            </a:r>
            <a:endParaRPr sz="3600">
              <a:solidFill>
                <a:schemeClr val="dk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2230517" y="2484358"/>
            <a:ext cx="2624257" cy="32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Collaborazione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/>
          <p:nvPr/>
        </p:nvSpPr>
        <p:spPr>
          <a:xfrm>
            <a:off x="2230517" y="2946202"/>
            <a:ext cx="6132790" cy="3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Creazione di reti internazionali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2230517" y="3822740"/>
            <a:ext cx="2624257" cy="32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Scambio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2230517" y="4284583"/>
            <a:ext cx="6132790" cy="3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Ampliamento della visione educativa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2230517" y="5161121"/>
            <a:ext cx="2624257" cy="32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Competenze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2230517" y="5622965"/>
            <a:ext cx="6132790" cy="3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Sviluppo professionale attraverso </a:t>
            </a:r>
            <a:endParaRPr sz="2400">
              <a:solidFill>
                <a:srgbClr val="27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l’osservazione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2230517" y="6499503"/>
            <a:ext cx="2624257" cy="328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Metodologie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2230517" y="6961346"/>
            <a:ext cx="6132790" cy="35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Acquisizione di nuove pratiche didattiche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/>
          <p:nvPr/>
        </p:nvSpPr>
        <p:spPr>
          <a:xfrm>
            <a:off x="651879" y="512100"/>
            <a:ext cx="12133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9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tardos Stencil"/>
              <a:buNone/>
            </a:pPr>
            <a:r>
              <a:rPr lang="en-US" sz="360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Guerande: Contesto Educativo e Culturale</a:t>
            </a:r>
            <a:endParaRPr sz="3600">
              <a:solidFill>
                <a:schemeClr val="dk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651877" y="1525425"/>
            <a:ext cx="34848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Istituzioni Ospitanti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651867" y="1985486"/>
            <a:ext cx="4138851" cy="29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Lycée La Mennais e</a:t>
            </a:r>
            <a:endParaRPr/>
          </a:p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Collège St. Jean-Baptiste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9"/>
          <p:cNvSpPr/>
          <p:nvPr/>
        </p:nvSpPr>
        <p:spPr>
          <a:xfrm>
            <a:off x="633174" y="2787149"/>
            <a:ext cx="4138851" cy="59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Scuole private ad impostazione Cattolica, ma con un grande bacino di utenza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867" y="4308529"/>
            <a:ext cx="2990235" cy="308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9"/>
          <p:cNvSpPr/>
          <p:nvPr/>
        </p:nvSpPr>
        <p:spPr>
          <a:xfrm>
            <a:off x="5252680" y="1525429"/>
            <a:ext cx="3891320" cy="250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Educativo 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6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Francese</a:t>
            </a: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67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2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67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9"/>
          <p:cNvSpPr/>
          <p:nvPr/>
        </p:nvSpPr>
        <p:spPr>
          <a:xfrm>
            <a:off x="5252679" y="2304007"/>
            <a:ext cx="4138851" cy="59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Approccio disciplinare rigoroso con forte enfasi culturale.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5252680" y="3520639"/>
            <a:ext cx="4138851" cy="59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Struttura centralizzata con ampia attenzione alla formazione civica e al rispetto delle regole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4124" y="4913748"/>
            <a:ext cx="2493764" cy="3490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/>
          <p:nvPr/>
        </p:nvSpPr>
        <p:spPr>
          <a:xfrm>
            <a:off x="5252680" y="7254121"/>
            <a:ext cx="4138851" cy="29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9853503" y="1525425"/>
            <a:ext cx="42951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Patrimonio di Guerande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9853493" y="1985486"/>
            <a:ext cx="4138851" cy="29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Città medievale circondata da</a:t>
            </a:r>
            <a:endParaRPr/>
          </a:p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saline storiche.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9888361" y="2707844"/>
            <a:ext cx="4138851" cy="29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Ricco patrimonio bretone con </a:t>
            </a:r>
            <a:endParaRPr/>
          </a:p>
          <a:p>
            <a:pPr marL="0" marR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tradizioni uniche.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79910" y="3578159"/>
            <a:ext cx="2953941" cy="4134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/>
          <p:nvPr/>
        </p:nvSpPr>
        <p:spPr>
          <a:xfrm>
            <a:off x="837724" y="940475"/>
            <a:ext cx="7468553" cy="140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2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Stardos Stencil"/>
              <a:buNone/>
            </a:pPr>
            <a:r>
              <a:rPr lang="en-US" sz="360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Attività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Durante il Job Shadowing</a:t>
            </a:r>
            <a:endParaRPr sz="3600">
              <a:solidFill>
                <a:schemeClr val="dk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2393513" y="2946797"/>
            <a:ext cx="419159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82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Partecipazione a lezioni in classe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2393513" y="3442335"/>
            <a:ext cx="5912763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/>
          <p:nvPr/>
        </p:nvSpPr>
        <p:spPr>
          <a:xfrm>
            <a:off x="2393513" y="4383048"/>
            <a:ext cx="5912763" cy="70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82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Progettazione del topic: "The study of English through drama"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2393513" y="5230535"/>
            <a:ext cx="5912763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/>
          <p:nvPr/>
        </p:nvSpPr>
        <p:spPr>
          <a:xfrm>
            <a:off x="2393513" y="6092190"/>
            <a:ext cx="4703921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82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Momenti di condivisione e confronto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/>
          <p:nvPr/>
        </p:nvSpPr>
        <p:spPr>
          <a:xfrm>
            <a:off x="2393513" y="6587728"/>
            <a:ext cx="5912763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204" y="1670804"/>
            <a:ext cx="4887992" cy="488799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/>
          <p:nvPr/>
        </p:nvSpPr>
        <p:spPr>
          <a:xfrm>
            <a:off x="6324124" y="1229678"/>
            <a:ext cx="6707862" cy="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Stardos Stencil"/>
              <a:buNone/>
            </a:pPr>
            <a:r>
              <a:rPr lang="en-US" sz="440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Benefici per i Partecipanti</a:t>
            </a:r>
            <a:endParaRPr sz="4400">
              <a:solidFill>
                <a:schemeClr val="dk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47" name="Google Shape;247;p31"/>
          <p:cNvSpPr/>
          <p:nvPr/>
        </p:nvSpPr>
        <p:spPr>
          <a:xfrm>
            <a:off x="6324124" y="2244800"/>
            <a:ext cx="83061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8214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Competenze Didattiche e Culturali</a:t>
            </a:r>
            <a:endParaRPr sz="2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31"/>
          <p:cNvSpPr/>
          <p:nvPr/>
        </p:nvSpPr>
        <p:spPr>
          <a:xfrm>
            <a:off x="6862524" y="2788206"/>
            <a:ext cx="6930152" cy="7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Arricchimento delle metodologie di insegnamento attraverso nuovi approcci pedagogici.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6862524" y="4154045"/>
            <a:ext cx="6930152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Acquisizione di tecniche innovative per </a:t>
            </a:r>
            <a:endParaRPr sz="2400">
              <a:solidFill>
                <a:srgbClr val="27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stimolare l'apprendimento.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8631844" y="4895487"/>
            <a:ext cx="3131344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82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6911926" y="5382236"/>
            <a:ext cx="6990053" cy="7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Potenziamento delle competenze linguistiche in contesto autentico.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6862524" y="6367284"/>
            <a:ext cx="6571178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Comprensione approfondita del sistema </a:t>
            </a:r>
            <a:endParaRPr sz="2400">
              <a:solidFill>
                <a:srgbClr val="27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educativo francese.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6324124" y="6616898"/>
            <a:ext cx="7468553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entury Gothic"/>
              <a:buNone/>
            </a:pPr>
            <a:endParaRPr sz="18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/>
          <p:nvPr/>
        </p:nvSpPr>
        <p:spPr>
          <a:xfrm>
            <a:off x="577919" y="454825"/>
            <a:ext cx="114912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Stardos Stencil"/>
              <a:buNone/>
            </a:pPr>
            <a:r>
              <a:rPr lang="en-US" sz="440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Preparazione alla Mobilità</a:t>
            </a:r>
            <a:endParaRPr sz="4400">
              <a:solidFill>
                <a:schemeClr val="dk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60" name="Google Shape;260;p32"/>
          <p:cNvSpPr/>
          <p:nvPr/>
        </p:nvSpPr>
        <p:spPr>
          <a:xfrm>
            <a:off x="1651271" y="1436025"/>
            <a:ext cx="4285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Pianificazione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1651278" y="1777960"/>
            <a:ext cx="12401193" cy="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41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Definizione degli obiettivi formativi personali e istituzionali.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2"/>
          <p:cNvSpPr/>
          <p:nvPr/>
        </p:nvSpPr>
        <p:spPr>
          <a:xfrm>
            <a:off x="1651278" y="2426851"/>
            <a:ext cx="1942862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Contatti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2"/>
          <p:cNvSpPr/>
          <p:nvPr/>
        </p:nvSpPr>
        <p:spPr>
          <a:xfrm>
            <a:off x="1651278" y="2768798"/>
            <a:ext cx="12401193" cy="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41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Comunicazione preliminare con le scuole ospitanti di Guerande.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2"/>
          <p:cNvSpPr/>
          <p:nvPr/>
        </p:nvSpPr>
        <p:spPr>
          <a:xfrm>
            <a:off x="1651278" y="3417689"/>
            <a:ext cx="1942862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Progetto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2"/>
          <p:cNvSpPr/>
          <p:nvPr/>
        </p:nvSpPr>
        <p:spPr>
          <a:xfrm>
            <a:off x="1651278" y="3902452"/>
            <a:ext cx="12401193" cy="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41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Sviluppo del topic "The study of English through drama".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2"/>
          <p:cNvSpPr/>
          <p:nvPr/>
        </p:nvSpPr>
        <p:spPr>
          <a:xfrm>
            <a:off x="1651278" y="4408527"/>
            <a:ext cx="1942862" cy="24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67857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Logistica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1651278" y="4750475"/>
            <a:ext cx="12401193" cy="2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5416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Organizzazione del viaggio e dell'alloggio a Guerande.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8370" y="4408527"/>
            <a:ext cx="3666292" cy="2409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0703" y="2272427"/>
            <a:ext cx="4912995" cy="368474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/>
          <p:nvPr/>
        </p:nvSpPr>
        <p:spPr>
          <a:xfrm>
            <a:off x="802850" y="812000"/>
            <a:ext cx="8191200" cy="2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45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Stardos Stencil"/>
              <a:buNone/>
            </a:pPr>
            <a:r>
              <a:rPr lang="en-US" sz="4300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Dopo l'Esperienza: Implementazione e Condivisione</a:t>
            </a:r>
            <a:endParaRPr sz="4300">
              <a:solidFill>
                <a:schemeClr val="dk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1039774" y="3179921"/>
            <a:ext cx="3654504" cy="2187654"/>
          </a:xfrm>
          <a:prstGeom prst="roundRect">
            <a:avLst>
              <a:gd name="adj" fmla="val 4404"/>
            </a:avLst>
          </a:prstGeom>
          <a:noFill/>
          <a:ln w="9525" cap="flat" cmpd="sng">
            <a:solidFill>
              <a:srgbClr val="D6BA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3"/>
          <p:cNvSpPr/>
          <p:nvPr/>
        </p:nvSpPr>
        <p:spPr>
          <a:xfrm>
            <a:off x="1039776" y="3416850"/>
            <a:ext cx="34986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46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Applicazione Pratica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1039773" y="3891796"/>
            <a:ext cx="3180636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Integrazione delle metodologie francesi nel contesto italiano.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1039773" y="4763572"/>
            <a:ext cx="3180636" cy="3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4686657" y="3179921"/>
            <a:ext cx="3654504" cy="2187654"/>
          </a:xfrm>
          <a:prstGeom prst="roundRect">
            <a:avLst>
              <a:gd name="adj" fmla="val 4404"/>
            </a:avLst>
          </a:prstGeom>
          <a:noFill/>
          <a:ln w="9525" cap="flat" cmpd="sng">
            <a:solidFill>
              <a:srgbClr val="D6BA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4923592" y="3416856"/>
            <a:ext cx="2698790" cy="33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46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Disseminazione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4923592" y="3891796"/>
            <a:ext cx="3180636" cy="734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Condivisione dell'esperienza con colleghi e dirigenza.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4923592" y="4763572"/>
            <a:ext cx="3180636" cy="3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802837" y="5582007"/>
            <a:ext cx="7538323" cy="1820585"/>
          </a:xfrm>
          <a:prstGeom prst="roundRect">
            <a:avLst>
              <a:gd name="adj" fmla="val 5292"/>
            </a:avLst>
          </a:prstGeom>
          <a:noFill/>
          <a:ln w="9525" cap="flat" cmpd="sng">
            <a:solidFill>
              <a:srgbClr val="D6BA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3"/>
          <p:cNvSpPr/>
          <p:nvPr/>
        </p:nvSpPr>
        <p:spPr>
          <a:xfrm>
            <a:off x="1039777" y="5833825"/>
            <a:ext cx="5486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4642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Collaborazione Futura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1039771" y="6202025"/>
            <a:ext cx="7064454" cy="3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Creazione di un progetto congiunto tra</a:t>
            </a:r>
            <a:endParaRPr sz="2400">
              <a:solidFill>
                <a:srgbClr val="27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 la nostra scuola e quelle francesi.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1039774" y="7066419"/>
            <a:ext cx="7064454" cy="3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Pianificazione di scambi di studenti e </a:t>
            </a:r>
            <a:endParaRPr sz="2400">
              <a:solidFill>
                <a:srgbClr val="2725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272525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72525"/>
                </a:solidFill>
                <a:latin typeface="Arial"/>
                <a:ea typeface="Arial"/>
                <a:cs typeface="Arial"/>
                <a:sym typeface="Arial"/>
              </a:rPr>
              <a:t>ulteriori mobilità.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Filo">
  <a:themeElements>
    <a:clrScheme name="Filo">
      <a:dk1>
        <a:srgbClr val="000000"/>
      </a:dk1>
      <a:lt1>
        <a:srgbClr val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Personalizzato</PresentationFormat>
  <Paragraphs>78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Calibri</vt:lpstr>
      <vt:lpstr>Noto Sans Symbols</vt:lpstr>
      <vt:lpstr>Stardos Stencil</vt:lpstr>
      <vt:lpstr>Arial</vt:lpstr>
      <vt:lpstr>Century Gothic</vt:lpstr>
      <vt:lpstr>Filo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</dc:creator>
  <cp:lastModifiedBy>Account Microsoft</cp:lastModifiedBy>
  <cp:revision>2</cp:revision>
  <dcterms:modified xsi:type="dcterms:W3CDTF">2025-06-22T16:18:29Z</dcterms:modified>
</cp:coreProperties>
</file>