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7" r:id="rId10"/>
    <p:sldId id="263" r:id="rId11"/>
    <p:sldId id="264" r:id="rId12"/>
    <p:sldId id="265" r:id="rId13"/>
  </p:sldIdLst>
  <p:sldSz cx="14630400" cy="8229600"/>
  <p:notesSz cx="8229600" cy="14630400"/>
  <p:embeddedFontLst>
    <p:embeddedFont>
      <p:font typeface="Inter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7C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5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326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84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0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0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0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0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0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0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0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0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0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0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96835" y="31182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 err="1" smtClean="0">
                <a:solidFill>
                  <a:srgbClr val="0C0D0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Relazione</a:t>
            </a:r>
            <a:r>
              <a:rPr lang="en-US" sz="2200" dirty="0">
                <a:solidFill>
                  <a:srgbClr val="0C0D0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200" dirty="0">
                <a:solidFill>
                  <a:srgbClr val="0C0D0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</a:t>
            </a:r>
            <a:r>
              <a:rPr lang="en-US" sz="2200" dirty="0" smtClean="0">
                <a:solidFill>
                  <a:srgbClr val="0C0D0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inale - </a:t>
            </a:r>
            <a:r>
              <a:rPr lang="en-US" sz="2200" dirty="0" err="1" smtClean="0">
                <a:solidFill>
                  <a:srgbClr val="0C0D0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Progetto</a:t>
            </a:r>
            <a:r>
              <a:rPr lang="en-US" sz="2200" dirty="0" smtClean="0">
                <a:solidFill>
                  <a:srgbClr val="0C0D0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200" dirty="0" smtClean="0">
                <a:solidFill>
                  <a:srgbClr val="0C0D0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ERASMUS + </a:t>
            </a:r>
            <a:endParaRPr lang="en-US" sz="2200" dirty="0"/>
          </a:p>
        </p:txBody>
      </p:sp>
      <p:sp>
        <p:nvSpPr>
          <p:cNvPr id="3" name="Text 1"/>
          <p:cNvSpPr/>
          <p:nvPr/>
        </p:nvSpPr>
        <p:spPr>
          <a:xfrm>
            <a:off x="396835" y="857846"/>
            <a:ext cx="2268260" cy="28348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5E208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</a:t>
            </a:r>
            <a:r>
              <a:rPr lang="en-US" sz="1750" dirty="0" smtClean="0">
                <a:solidFill>
                  <a:srgbClr val="5E208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orso 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396834" y="1119664"/>
            <a:ext cx="13836729" cy="232588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endParaRPr lang="en-US" sz="3200" b="1" dirty="0" smtClean="0">
              <a:solidFill>
                <a:srgbClr val="5E208E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 algn="l">
              <a:lnSpc>
                <a:spcPts val="2200"/>
              </a:lnSpc>
              <a:buNone/>
            </a:pPr>
            <a:r>
              <a:rPr lang="en-US" sz="3200" b="1" dirty="0" smtClean="0">
                <a:solidFill>
                  <a:srgbClr val="5E208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“</a:t>
            </a:r>
            <a:r>
              <a:rPr lang="en-US" sz="3200" b="1" dirty="0" err="1" smtClean="0">
                <a:solidFill>
                  <a:srgbClr val="5E208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Applicazioni</a:t>
            </a:r>
            <a:r>
              <a:rPr lang="en-US" sz="3200" b="1" dirty="0" smtClean="0">
                <a:solidFill>
                  <a:srgbClr val="5E208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3200" b="1" dirty="0">
                <a:solidFill>
                  <a:srgbClr val="5E208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 Ambienti Online per la Creatività e la </a:t>
            </a:r>
            <a:r>
              <a:rPr lang="en-US" sz="3200" b="1" dirty="0" err="1" smtClean="0">
                <a:solidFill>
                  <a:srgbClr val="5E208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Collaborazione</a:t>
            </a:r>
            <a:r>
              <a:rPr lang="en-US" sz="1750" b="1" dirty="0">
                <a:solidFill>
                  <a:srgbClr val="5E208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</a:p>
          <a:p>
            <a:pPr marL="0" indent="0" algn="l">
              <a:lnSpc>
                <a:spcPts val="2200"/>
              </a:lnSpc>
              <a:buNone/>
            </a:pPr>
            <a:endParaRPr lang="en-US" sz="1750" dirty="0" smtClean="0"/>
          </a:p>
          <a:p>
            <a:pPr marL="0" indent="0" algn="l">
              <a:lnSpc>
                <a:spcPts val="2200"/>
              </a:lnSpc>
              <a:buNone/>
            </a:pP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396835" y="2094706"/>
            <a:ext cx="2093119" cy="2126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b="1" dirty="0">
                <a:solidFill>
                  <a:srgbClr val="0C0D0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Ghent, 17-22 marzo 2025</a:t>
            </a: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396833" y="2532261"/>
            <a:ext cx="5903357" cy="2126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dirty="0">
                <a:solidFill>
                  <a:srgbClr val="0C0D0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Partecipanti: </a:t>
            </a:r>
            <a:r>
              <a:rPr lang="en-US" b="1" dirty="0">
                <a:solidFill>
                  <a:srgbClr val="0C0D0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Loredana Labianca</a:t>
            </a:r>
            <a:r>
              <a:rPr lang="en-US" dirty="0">
                <a:solidFill>
                  <a:srgbClr val="0C0D0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e </a:t>
            </a:r>
            <a:r>
              <a:rPr lang="en-US" b="1" dirty="0">
                <a:solidFill>
                  <a:srgbClr val="0C0D0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Katia Galeazzi</a:t>
            </a:r>
            <a:r>
              <a:rPr lang="en-US" dirty="0">
                <a:solidFill>
                  <a:srgbClr val="0C0D0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(Liceo Sylos di Bitonto)</a:t>
            </a: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396835" y="3046451"/>
            <a:ext cx="1923098" cy="2126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dirty="0">
                <a:solidFill>
                  <a:srgbClr val="0C0D0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Docente: </a:t>
            </a:r>
            <a:r>
              <a:rPr lang="en-US" b="1" dirty="0">
                <a:solidFill>
                  <a:srgbClr val="0C0D0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Ateeqa Aslam</a:t>
            </a: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396835" y="2891195"/>
            <a:ext cx="13836729" cy="1814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endParaRPr lang="en-US" sz="850" dirty="0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666" y="3445549"/>
            <a:ext cx="8896945" cy="5002054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9570600" y="3327677"/>
            <a:ext cx="4662964" cy="47819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Questa presentazione descrive l'esperienza formativa vissuta durante il corso dedicato agli </a:t>
            </a:r>
            <a:r>
              <a:rPr lang="en-US" sz="2800" dirty="0" err="1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strumenti</a:t>
            </a:r>
            <a:r>
              <a:rPr lang="en-US" sz="2800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 </a:t>
            </a:r>
            <a:r>
              <a:rPr lang="en-US" sz="2800" dirty="0" err="1" smtClean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digitali</a:t>
            </a:r>
            <a:r>
              <a:rPr lang="en-US" sz="2800" dirty="0" smtClean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 e  </a:t>
            </a:r>
            <a:r>
              <a:rPr lang="en-US" sz="2800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innovativi per la didattica, evidenziando le competenze acquisite e le possibilità di applicazione nel contesto scolastico del Liceo Sylos di Bitonto</a:t>
            </a:r>
            <a:r>
              <a:rPr lang="en-US" sz="850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.</a:t>
            </a:r>
            <a:endParaRPr lang="en-US" sz="850" dirty="0"/>
          </a:p>
        </p:txBody>
      </p:sp>
      <p:sp>
        <p:nvSpPr>
          <p:cNvPr id="11" name="Text 8"/>
          <p:cNvSpPr/>
          <p:nvPr/>
        </p:nvSpPr>
        <p:spPr>
          <a:xfrm>
            <a:off x="396835" y="8584763"/>
            <a:ext cx="13836729" cy="1814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endParaRPr lang="en-US" sz="850" dirty="0"/>
          </a:p>
        </p:txBody>
      </p:sp>
      <p:sp>
        <p:nvSpPr>
          <p:cNvPr id="12" name="Text 9"/>
          <p:cNvSpPr/>
          <p:nvPr/>
        </p:nvSpPr>
        <p:spPr>
          <a:xfrm>
            <a:off x="396835" y="8893731"/>
            <a:ext cx="13836729" cy="1814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endParaRPr lang="en-US" sz="850" dirty="0"/>
          </a:p>
        </p:txBody>
      </p:sp>
      <p:sp>
        <p:nvSpPr>
          <p:cNvPr id="13" name="Text 10"/>
          <p:cNvSpPr/>
          <p:nvPr/>
        </p:nvSpPr>
        <p:spPr>
          <a:xfrm>
            <a:off x="396835" y="9202698"/>
            <a:ext cx="13836729" cy="1814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endParaRPr lang="en-US" sz="850" dirty="0"/>
          </a:p>
        </p:txBody>
      </p:sp>
      <p:sp>
        <p:nvSpPr>
          <p:cNvPr id="14" name="Shape 11"/>
          <p:cNvSpPr/>
          <p:nvPr/>
        </p:nvSpPr>
        <p:spPr>
          <a:xfrm>
            <a:off x="396835" y="9520118"/>
            <a:ext cx="181451" cy="181451"/>
          </a:xfrm>
          <a:prstGeom prst="roundRect">
            <a:avLst>
              <a:gd name="adj" fmla="val 50388731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1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55" y="9527738"/>
            <a:ext cx="166211" cy="166211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634960" y="9511665"/>
            <a:ext cx="1163241" cy="1984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1100" b="1" dirty="0">
                <a:solidFill>
                  <a:srgbClr val="55575A"/>
                </a:solidFill>
                <a:latin typeface="Manrope Bold" pitchFamily="34" charset="0"/>
                <a:ea typeface="Manrope Bold" pitchFamily="34" charset="-122"/>
                <a:cs typeface="Manrope Bold" pitchFamily="34" charset="-120"/>
              </a:rPr>
              <a:t>da Katia Galeazzi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1"/>
            <a:ext cx="14630399" cy="90785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250"/>
              </a:lnSpc>
              <a:buNone/>
            </a:pPr>
            <a:r>
              <a:rPr lang="en-US" sz="2600" dirty="0" smtClean="0">
                <a:solidFill>
                  <a:srgbClr val="0C0D0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      </a:t>
            </a:r>
            <a:r>
              <a:rPr lang="en-US" sz="2600" dirty="0" err="1" smtClean="0">
                <a:solidFill>
                  <a:srgbClr val="0C0D0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Impatto</a:t>
            </a:r>
            <a:r>
              <a:rPr lang="en-US" sz="2600" dirty="0" smtClean="0">
                <a:solidFill>
                  <a:srgbClr val="0C0D0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600" dirty="0">
                <a:solidFill>
                  <a:srgbClr val="0C0D0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sulla didattica</a:t>
            </a:r>
            <a:endParaRPr lang="en-US" sz="2600" dirty="0"/>
          </a:p>
        </p:txBody>
      </p:sp>
      <p:sp>
        <p:nvSpPr>
          <p:cNvPr id="4" name="Text 1"/>
          <p:cNvSpPr/>
          <p:nvPr/>
        </p:nvSpPr>
        <p:spPr>
          <a:xfrm>
            <a:off x="3917275" y="1045608"/>
            <a:ext cx="2652858" cy="28706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dirty="0">
                <a:solidFill>
                  <a:srgbClr val="55575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Lezioni</a:t>
            </a:r>
            <a:r>
              <a:rPr lang="en-US" sz="1300" dirty="0">
                <a:solidFill>
                  <a:srgbClr val="55575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000" dirty="0">
                <a:solidFill>
                  <a:srgbClr val="55575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coinvolgenti</a:t>
            </a:r>
            <a:endParaRPr lang="en-US" sz="1300" dirty="0"/>
          </a:p>
        </p:txBody>
      </p:sp>
      <p:sp>
        <p:nvSpPr>
          <p:cNvPr id="5" name="Text 2"/>
          <p:cNvSpPr/>
          <p:nvPr/>
        </p:nvSpPr>
        <p:spPr>
          <a:xfrm>
            <a:off x="3917275" y="1332667"/>
            <a:ext cx="10248424" cy="4248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600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Le competenze acquisite permetteranno di rendere le lezioni più interattive, favorendo la partecipazione attiva degli studenti attraverso l'uso di strumenti digitali che stimolano l'interesse e la motivazione.</a:t>
            </a:r>
            <a:endParaRPr lang="en-US" sz="1600" dirty="0"/>
          </a:p>
        </p:txBody>
      </p:sp>
      <p:sp>
        <p:nvSpPr>
          <p:cNvPr id="7" name="Text 3"/>
          <p:cNvSpPr/>
          <p:nvPr/>
        </p:nvSpPr>
        <p:spPr>
          <a:xfrm>
            <a:off x="3917275" y="3429357"/>
            <a:ext cx="2652858" cy="28706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2000" dirty="0">
                <a:solidFill>
                  <a:srgbClr val="55575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Percorsi inclusivi</a:t>
            </a:r>
            <a:endParaRPr lang="en-US" sz="2000" dirty="0"/>
          </a:p>
        </p:txBody>
      </p:sp>
      <p:sp>
        <p:nvSpPr>
          <p:cNvPr id="8" name="Text 4"/>
          <p:cNvSpPr/>
          <p:nvPr/>
        </p:nvSpPr>
        <p:spPr>
          <a:xfrm>
            <a:off x="3917275" y="3716417"/>
            <a:ext cx="10248424" cy="4248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600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Sarà possibile progettare percorsi didattici </a:t>
            </a:r>
            <a:r>
              <a:rPr lang="en-US" sz="2000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interdisciplinari</a:t>
            </a:r>
            <a:r>
              <a:rPr lang="en-US" sz="1600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 e inclusivi, sfruttando le potenzialità dei nuovi strumenti digitali per rispondere alle diverse esigenze di apprendimento.</a:t>
            </a:r>
            <a:endParaRPr lang="en-US" sz="1600" dirty="0"/>
          </a:p>
        </p:txBody>
      </p:sp>
      <p:sp>
        <p:nvSpPr>
          <p:cNvPr id="10" name="Text 5"/>
          <p:cNvSpPr/>
          <p:nvPr/>
        </p:nvSpPr>
        <p:spPr>
          <a:xfrm>
            <a:off x="3917275" y="5813108"/>
            <a:ext cx="3177792" cy="20740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dirty="0">
                <a:solidFill>
                  <a:srgbClr val="55575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Collaborazione e </a:t>
            </a:r>
            <a:r>
              <a:rPr lang="en-US" sz="2000" dirty="0" err="1" smtClean="0">
                <a:solidFill>
                  <a:srgbClr val="55575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condivisione</a:t>
            </a:r>
            <a:endParaRPr lang="en-US" sz="1200" dirty="0"/>
          </a:p>
        </p:txBody>
      </p:sp>
      <p:sp>
        <p:nvSpPr>
          <p:cNvPr id="11" name="Text 6"/>
          <p:cNvSpPr/>
          <p:nvPr/>
        </p:nvSpPr>
        <p:spPr>
          <a:xfrm>
            <a:off x="3917275" y="6100167"/>
            <a:ext cx="10248424" cy="4248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600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Promuoveremo la collaborazione tra studenti anche a distanza, valorizzando la creatività individuale e di gruppo, ottimizzando al contempo la comunicazione e la condivisione di materiali didattici in modo sostenibile.</a:t>
            </a:r>
            <a:endParaRPr lang="en-US" sz="1600" dirty="0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0" y="0"/>
            <a:ext cx="14630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52400" y="152400"/>
            <a:ext cx="14630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824" y="3235166"/>
            <a:ext cx="3457574" cy="1858284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701" y="5354197"/>
            <a:ext cx="3457574" cy="2554476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048" y="453926"/>
            <a:ext cx="2905125" cy="2724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623173"/>
            <a:ext cx="14630400" cy="70556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00" dirty="0" smtClean="0">
                <a:solidFill>
                  <a:srgbClr val="0C0D0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     </a:t>
            </a:r>
            <a:r>
              <a:rPr lang="en-US" sz="4400" dirty="0" err="1" smtClean="0">
                <a:solidFill>
                  <a:srgbClr val="0C0D0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Conclusioni</a:t>
            </a:r>
            <a:endParaRPr lang="en-US" sz="4400" dirty="0"/>
          </a:p>
        </p:txBody>
      </p:sp>
      <p:sp>
        <p:nvSpPr>
          <p:cNvPr id="3" name="Shape 1"/>
          <p:cNvSpPr/>
          <p:nvPr/>
        </p:nvSpPr>
        <p:spPr>
          <a:xfrm>
            <a:off x="790218" y="1780222"/>
            <a:ext cx="2174915" cy="1300639"/>
          </a:xfrm>
          <a:prstGeom prst="roundRect">
            <a:avLst>
              <a:gd name="adj" fmla="val 15623"/>
            </a:avLst>
          </a:prstGeom>
          <a:solidFill>
            <a:srgbClr val="FFFFFF"/>
          </a:solidFill>
          <a:ln w="7620">
            <a:solidFill>
              <a:srgbClr val="FF7047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905" y="2232065"/>
            <a:ext cx="317421" cy="396835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190875" y="2005965"/>
            <a:ext cx="2822258" cy="352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5575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Esperienza formativa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3190875" y="2494002"/>
            <a:ext cx="2831902" cy="3611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Corso altamente motivante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3078004" y="3065621"/>
            <a:ext cx="10649307" cy="15240"/>
          </a:xfrm>
          <a:prstGeom prst="roundRect">
            <a:avLst>
              <a:gd name="adj" fmla="val 1333362"/>
            </a:avLst>
          </a:prstGeom>
          <a:solidFill>
            <a:srgbClr val="FF7047"/>
          </a:solidFill>
          <a:ln/>
        </p:spPr>
      </p:sp>
      <p:sp>
        <p:nvSpPr>
          <p:cNvPr id="8" name="Shape 5"/>
          <p:cNvSpPr/>
          <p:nvPr/>
        </p:nvSpPr>
        <p:spPr>
          <a:xfrm>
            <a:off x="790218" y="3193733"/>
            <a:ext cx="4349948" cy="1300639"/>
          </a:xfrm>
          <a:prstGeom prst="roundRect">
            <a:avLst>
              <a:gd name="adj" fmla="val 15623"/>
            </a:avLst>
          </a:prstGeom>
          <a:solidFill>
            <a:srgbClr val="FFFFFF"/>
          </a:solidFill>
          <a:ln w="7620">
            <a:solidFill>
              <a:srgbClr val="FF7047"/>
            </a:solidFill>
            <a:prstDash val="solid"/>
          </a:ln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6422" y="3645575"/>
            <a:ext cx="317421" cy="39683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65909" y="3419475"/>
            <a:ext cx="2822258" cy="352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5575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Strumenti applicabili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365909" y="3907512"/>
            <a:ext cx="3718203" cy="3611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Strategie per la didattica quotidiana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5253037" y="4479131"/>
            <a:ext cx="8474273" cy="15240"/>
          </a:xfrm>
          <a:prstGeom prst="roundRect">
            <a:avLst>
              <a:gd name="adj" fmla="val 1333362"/>
            </a:avLst>
          </a:prstGeom>
          <a:solidFill>
            <a:srgbClr val="FF7047"/>
          </a:solidFill>
          <a:ln/>
        </p:spPr>
      </p:sp>
      <p:sp>
        <p:nvSpPr>
          <p:cNvPr id="13" name="Shape 9"/>
          <p:cNvSpPr/>
          <p:nvPr/>
        </p:nvSpPr>
        <p:spPr>
          <a:xfrm>
            <a:off x="790218" y="4607243"/>
            <a:ext cx="6524982" cy="1300639"/>
          </a:xfrm>
          <a:prstGeom prst="roundRect">
            <a:avLst>
              <a:gd name="adj" fmla="val 15623"/>
            </a:avLst>
          </a:prstGeom>
          <a:solidFill>
            <a:srgbClr val="FFFFFF"/>
          </a:solidFill>
          <a:ln w="7620">
            <a:solidFill>
              <a:srgbClr val="FF7047"/>
            </a:solidFill>
            <a:prstDash val="solid"/>
          </a:ln>
        </p:spPr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3939" y="5059085"/>
            <a:ext cx="317421" cy="396835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540942" y="4832985"/>
            <a:ext cx="3801904" cy="352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5575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Diffusione delle competenze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40942" y="5321022"/>
            <a:ext cx="3801904" cy="3611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Condivisione con i colleghi del Liceo</a:t>
            </a:r>
            <a:endParaRPr lang="en-US" sz="1750" dirty="0"/>
          </a:p>
        </p:txBody>
      </p:sp>
      <p:sp>
        <p:nvSpPr>
          <p:cNvPr id="17" name="Text 12"/>
          <p:cNvSpPr/>
          <p:nvPr/>
        </p:nvSpPr>
        <p:spPr>
          <a:xfrm>
            <a:off x="790218" y="6161842"/>
            <a:ext cx="13049964" cy="14444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00"/>
              </a:lnSpc>
              <a:buNone/>
            </a:pPr>
            <a:r>
              <a:rPr lang="en-US" sz="2400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Il corso ha rappresentato un'esperienza altamente formativa e motivante, fornendo strumenti e strategie immediatamente applicabili nella didattica quotidiana. Ringraziamo la docente Ateeqa Aslam per la professionalità e la disponibilità e ci impegniamo a diffondere quanto appreso tra i colleghi del Liceo Sylos di Bitonto, contribuendo all'innovazione e alla digitalizzazione della scuola.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0689" y="760214"/>
            <a:ext cx="12128302" cy="6703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4200" dirty="0">
                <a:solidFill>
                  <a:srgbClr val="0C0D0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Come l'IA migliora le attività collaborative online</a:t>
            </a:r>
            <a:endParaRPr lang="en-US" sz="4200" dirty="0"/>
          </a:p>
        </p:txBody>
      </p:sp>
      <p:sp>
        <p:nvSpPr>
          <p:cNvPr id="3" name="Text 1"/>
          <p:cNvSpPr/>
          <p:nvPr/>
        </p:nvSpPr>
        <p:spPr>
          <a:xfrm>
            <a:off x="1586508" y="1859518"/>
            <a:ext cx="3109436" cy="3351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600"/>
              </a:lnSpc>
              <a:buNone/>
            </a:pPr>
            <a:r>
              <a:rPr lang="en-US" sz="2100" dirty="0">
                <a:solidFill>
                  <a:srgbClr val="55575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Automazione e supporto</a:t>
            </a:r>
            <a:endParaRPr lang="en-US" sz="2100" dirty="0"/>
          </a:p>
        </p:txBody>
      </p:sp>
      <p:sp>
        <p:nvSpPr>
          <p:cNvPr id="4" name="Text 2"/>
          <p:cNvSpPr/>
          <p:nvPr/>
        </p:nvSpPr>
        <p:spPr>
          <a:xfrm>
            <a:off x="750689" y="2323386"/>
            <a:ext cx="3945255" cy="1716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1650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L'IA automatizza attività ripetitive e organizzative, permettendo ai gruppi di concentrarsi su creatività e decisioni, aumentando l'efficienza e riducendo il carico amministrativo.</a:t>
            </a:r>
            <a:endParaRPr lang="en-US" sz="16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7651" y="1902976"/>
            <a:ext cx="4595098" cy="4595098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9826" y="2684026"/>
            <a:ext cx="320873" cy="40112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4456" y="1859518"/>
            <a:ext cx="2930962" cy="3351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55575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Interazioni coinvolgenti</a:t>
            </a:r>
            <a:endParaRPr lang="en-US" sz="2100" dirty="0"/>
          </a:p>
        </p:txBody>
      </p:sp>
      <p:sp>
        <p:nvSpPr>
          <p:cNvPr id="8" name="Text 4"/>
          <p:cNvSpPr/>
          <p:nvPr/>
        </p:nvSpPr>
        <p:spPr>
          <a:xfrm>
            <a:off x="9934456" y="2323386"/>
            <a:ext cx="3945255" cy="1716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Ottimizzazione di audio e video, traduzioni istantanee e generazione automatica di riepiloghi permettono a tutti i partecipanti di restare allineati, superando barriere comunicative.</a:t>
            </a:r>
            <a:endParaRPr lang="en-US" sz="16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7651" y="1902976"/>
            <a:ext cx="4595098" cy="4595098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0463" y="3075027"/>
            <a:ext cx="320873" cy="40112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4456" y="4532948"/>
            <a:ext cx="2681407" cy="3351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55575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Inclusività</a:t>
            </a:r>
            <a:endParaRPr lang="en-US" sz="2100" dirty="0"/>
          </a:p>
        </p:txBody>
      </p:sp>
      <p:sp>
        <p:nvSpPr>
          <p:cNvPr id="12" name="Text 6"/>
          <p:cNvSpPr/>
          <p:nvPr/>
        </p:nvSpPr>
        <p:spPr>
          <a:xfrm>
            <a:off x="9934456" y="4996815"/>
            <a:ext cx="3945255" cy="13730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Assistenti virtuali e chatbot forniscono supporto personalizzato, favorendo l'inclusione di partecipanti con diversi livelli di competenza e bisogni specifici.</a:t>
            </a:r>
            <a:endParaRPr lang="en-US" sz="16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7651" y="1902976"/>
            <a:ext cx="4595098" cy="4595098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9462" y="5315664"/>
            <a:ext cx="320873" cy="401122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2014538" y="4361378"/>
            <a:ext cx="2681407" cy="3351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600"/>
              </a:lnSpc>
              <a:buNone/>
            </a:pPr>
            <a:r>
              <a:rPr lang="en-US" sz="2100" dirty="0">
                <a:solidFill>
                  <a:srgbClr val="55575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Creatività e coesione</a:t>
            </a:r>
            <a:endParaRPr lang="en-US" sz="2100" dirty="0"/>
          </a:p>
        </p:txBody>
      </p:sp>
      <p:sp>
        <p:nvSpPr>
          <p:cNvPr id="16" name="Text 8"/>
          <p:cNvSpPr/>
          <p:nvPr/>
        </p:nvSpPr>
        <p:spPr>
          <a:xfrm>
            <a:off x="750689" y="4825246"/>
            <a:ext cx="3945255" cy="1716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1650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Le piattaforme collaborative basate su IA integrano strumenti per il brainstorming e la creazione di contenuti condivisi, stimolando la partecipazione attiva di tutti.</a:t>
            </a:r>
            <a:endParaRPr lang="en-US" sz="16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17651" y="1902976"/>
            <a:ext cx="4595098" cy="4595098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825" y="4924663"/>
            <a:ext cx="320873" cy="401122"/>
          </a:xfrm>
          <a:prstGeom prst="rect">
            <a:avLst/>
          </a:prstGeom>
        </p:spPr>
      </p:pic>
      <p:sp>
        <p:nvSpPr>
          <p:cNvPr id="19" name="Text 9"/>
          <p:cNvSpPr/>
          <p:nvPr/>
        </p:nvSpPr>
        <p:spPr>
          <a:xfrm>
            <a:off x="750689" y="6782753"/>
            <a:ext cx="13129022" cy="6865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In sintesi, l'integrazione dell'intelligenza artificiale nelle attività collaborative online rende il lavoro di gruppo più efficiente, inclusivo, creativo e sostenibile, migliorando la qualità dell'esperienza per tutti i partecipanti.</a:t>
            </a:r>
            <a:endParaRPr lang="en-US" sz="16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" y="42182"/>
            <a:ext cx="8814792" cy="115332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3200" dirty="0" smtClean="0"/>
              <a:t>Le </a:t>
            </a:r>
            <a:r>
              <a:rPr lang="en-US" sz="3200" dirty="0" err="1" smtClean="0"/>
              <a:t>opportunità</a:t>
            </a:r>
            <a:r>
              <a:rPr lang="en-US" sz="3200" dirty="0" smtClean="0"/>
              <a:t> </a:t>
            </a:r>
            <a:r>
              <a:rPr lang="en-US" sz="3200" dirty="0" err="1" smtClean="0"/>
              <a:t>dei</a:t>
            </a:r>
            <a:r>
              <a:rPr lang="en-US" sz="3200" dirty="0" smtClean="0"/>
              <a:t> </a:t>
            </a:r>
            <a:r>
              <a:rPr lang="en-US" sz="3200" dirty="0" err="1" smtClean="0"/>
              <a:t>programmi</a:t>
            </a:r>
            <a:r>
              <a:rPr lang="en-US" sz="3200" dirty="0" smtClean="0"/>
              <a:t> ERASMUS +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505778" y="1195507"/>
            <a:ext cx="6633210" cy="11558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250"/>
              </a:lnSpc>
              <a:buNone/>
            </a:pPr>
            <a:r>
              <a:rPr lang="en-US" sz="2000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Dal </a:t>
            </a:r>
            <a:r>
              <a:rPr lang="en-US" sz="2000" b="1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17 al 22 marzo 2025 </a:t>
            </a:r>
            <a:r>
              <a:rPr lang="en-US" sz="2000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abbiamo partecipato al corso "</a:t>
            </a:r>
            <a:r>
              <a:rPr lang="en-US" sz="2000" b="1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Applicazioni e Ambienti Online per la Creatività e la Collaborazione</a:t>
            </a:r>
            <a:r>
              <a:rPr lang="en-US" sz="2000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" a </a:t>
            </a:r>
            <a:r>
              <a:rPr lang="en-US" sz="2000" b="1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Ghent</a:t>
            </a:r>
            <a:r>
              <a:rPr lang="en-US" sz="2000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, presso la </a:t>
            </a:r>
            <a:r>
              <a:rPr lang="en-US" sz="2000" b="1" i="1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Teacher Academy</a:t>
            </a:r>
            <a:r>
              <a:rPr lang="en-US" sz="2000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. Il corso era rivolto a docenti interessati a integrare </a:t>
            </a:r>
            <a:r>
              <a:rPr lang="en-US" sz="2000" b="1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strumenti digitali innovativi nella didattica </a:t>
            </a:r>
            <a:r>
              <a:rPr lang="en-US" sz="2000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per stimolare lavoro di gruppo, creatività e inclusività</a:t>
            </a:r>
            <a:r>
              <a:rPr lang="en-US" sz="1400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.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505778" y="2481382"/>
            <a:ext cx="6633210" cy="2889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endParaRPr lang="en-US" sz="1400" dirty="0"/>
          </a:p>
        </p:txBody>
      </p:sp>
      <p:sp>
        <p:nvSpPr>
          <p:cNvPr id="5" name="Text 3"/>
          <p:cNvSpPr/>
          <p:nvPr/>
        </p:nvSpPr>
        <p:spPr>
          <a:xfrm>
            <a:off x="505778" y="2900363"/>
            <a:ext cx="6633210" cy="2889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505778" y="4812863"/>
            <a:ext cx="6633210" cy="11558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250"/>
              </a:lnSpc>
              <a:buNone/>
            </a:pPr>
            <a:r>
              <a:rPr lang="en-US" sz="2000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La formatrice </a:t>
            </a:r>
            <a:r>
              <a:rPr lang="en-US" sz="2000" b="1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Ateeqa Aslam</a:t>
            </a:r>
            <a:r>
              <a:rPr lang="en-US" sz="2000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 ha adottato un approccio fortemente pratico e laboratoriale, permettendoci di sperimentare direttamente piattaforme come Padlet, Slido, Gamma, Canva e altre applicazioni all'avanguardia nel campo educativo</a:t>
            </a:r>
            <a:r>
              <a:rPr lang="en-US" sz="1400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.</a:t>
            </a:r>
            <a:endParaRPr lang="en-US" sz="1400" dirty="0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4793" y="136480"/>
            <a:ext cx="5815607" cy="3271207"/>
          </a:xfrm>
          <a:prstGeom prst="rect">
            <a:avLst/>
          </a:prstGeom>
        </p:spPr>
      </p:pic>
      <p:sp>
        <p:nvSpPr>
          <p:cNvPr id="11" name="Text 8"/>
          <p:cNvSpPr/>
          <p:nvPr/>
        </p:nvSpPr>
        <p:spPr>
          <a:xfrm>
            <a:off x="13611106" y="3501985"/>
            <a:ext cx="369094" cy="2312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endParaRPr lang="en-US" sz="1100" dirty="0"/>
          </a:p>
        </p:txBody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4793" y="3407687"/>
            <a:ext cx="3493532" cy="4651671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7651194" y="7341156"/>
            <a:ext cx="5663446" cy="2312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endParaRPr lang="en-US" sz="1100" dirty="0"/>
          </a:p>
        </p:txBody>
      </p:sp>
      <p:sp>
        <p:nvSpPr>
          <p:cNvPr id="15" name="Text 11"/>
          <p:cNvSpPr/>
          <p:nvPr/>
        </p:nvSpPr>
        <p:spPr>
          <a:xfrm>
            <a:off x="13611106" y="3921800"/>
            <a:ext cx="369094" cy="2312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4630400" cy="822959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050"/>
              </a:lnSpc>
              <a:buNone/>
            </a:pPr>
            <a:r>
              <a:rPr lang="en-US" sz="4000" dirty="0">
                <a:solidFill>
                  <a:srgbClr val="0C0D0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 partecipanti</a:t>
            </a:r>
            <a:endParaRPr lang="en-US" sz="40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452" y="579154"/>
            <a:ext cx="10112401" cy="765044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805982" y="1701760"/>
            <a:ext cx="5112068" cy="3290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719852" y="7942898"/>
            <a:ext cx="13190696" cy="3290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-21432" y="3198495"/>
            <a:ext cx="14651832" cy="84427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100" dirty="0" smtClean="0">
                <a:solidFill>
                  <a:srgbClr val="0C0D0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     </a:t>
            </a:r>
            <a:r>
              <a:rPr lang="en-US" sz="4100" dirty="0" err="1" smtClean="0">
                <a:solidFill>
                  <a:srgbClr val="0C0D0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Obiettivi</a:t>
            </a:r>
            <a:r>
              <a:rPr lang="en-US" sz="4100" dirty="0" smtClean="0">
                <a:solidFill>
                  <a:srgbClr val="0C0D0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4100" dirty="0">
                <a:solidFill>
                  <a:srgbClr val="0C0D0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del corso</a:t>
            </a:r>
            <a:endParaRPr lang="en-US" sz="4100" dirty="0"/>
          </a:p>
        </p:txBody>
      </p:sp>
      <p:sp>
        <p:nvSpPr>
          <p:cNvPr id="4" name="Shape 1"/>
          <p:cNvSpPr/>
          <p:nvPr/>
        </p:nvSpPr>
        <p:spPr>
          <a:xfrm>
            <a:off x="734020" y="4168497"/>
            <a:ext cx="471845" cy="471845"/>
          </a:xfrm>
          <a:prstGeom prst="roundRect">
            <a:avLst>
              <a:gd name="adj" fmla="val 40006"/>
            </a:avLst>
          </a:prstGeom>
          <a:solidFill>
            <a:srgbClr val="FFFFFF"/>
          </a:solidFill>
          <a:ln w="7620">
            <a:solidFill>
              <a:srgbClr val="FF7047"/>
            </a:solidFill>
            <a:prstDash val="solid"/>
          </a:ln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02" y="4207788"/>
            <a:ext cx="314563" cy="393144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415534" y="4240530"/>
            <a:ext cx="4508659" cy="3276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55575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Sperimentazione di strumenti digitali</a:t>
            </a:r>
            <a:endParaRPr lang="en-US" sz="2050" dirty="0"/>
          </a:p>
        </p:txBody>
      </p:sp>
      <p:sp>
        <p:nvSpPr>
          <p:cNvPr id="7" name="Text 3"/>
          <p:cNvSpPr/>
          <p:nvPr/>
        </p:nvSpPr>
        <p:spPr>
          <a:xfrm>
            <a:off x="1415534" y="4693920"/>
            <a:ext cx="5768578" cy="1006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Esplorare applicazioni e ambienti digitali che favoriscono collaborazione e creatività (Padlet, Slido, Gamma, Canva, ecc.)</a:t>
            </a:r>
            <a:endParaRPr lang="en-US" sz="1650" dirty="0"/>
          </a:p>
        </p:txBody>
      </p:sp>
      <p:sp>
        <p:nvSpPr>
          <p:cNvPr id="8" name="Shape 4"/>
          <p:cNvSpPr/>
          <p:nvPr/>
        </p:nvSpPr>
        <p:spPr>
          <a:xfrm>
            <a:off x="7446169" y="4168497"/>
            <a:ext cx="471845" cy="471845"/>
          </a:xfrm>
          <a:prstGeom prst="roundRect">
            <a:avLst>
              <a:gd name="adj" fmla="val 40006"/>
            </a:avLst>
          </a:prstGeom>
          <a:solidFill>
            <a:srgbClr val="FFFFFF"/>
          </a:solidFill>
          <a:ln w="7620">
            <a:solidFill>
              <a:srgbClr val="FF7047"/>
            </a:solidFill>
            <a:prstDash val="solid"/>
          </a:ln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750" y="4207788"/>
            <a:ext cx="314563" cy="39314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8127683" y="4240530"/>
            <a:ext cx="2621637" cy="3276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55575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Analisi critica</a:t>
            </a:r>
            <a:endParaRPr lang="en-US" sz="2050" dirty="0"/>
          </a:p>
        </p:txBody>
      </p:sp>
      <p:sp>
        <p:nvSpPr>
          <p:cNvPr id="11" name="Text 6"/>
          <p:cNvSpPr/>
          <p:nvPr/>
        </p:nvSpPr>
        <p:spPr>
          <a:xfrm>
            <a:off x="8127683" y="4693920"/>
            <a:ext cx="5768697" cy="6712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Riflettere sui punti di forza e criticità di ciascun strumento rispetto ai diversi contesti scolastici</a:t>
            </a:r>
            <a:endParaRPr lang="en-US" sz="1650" dirty="0"/>
          </a:p>
        </p:txBody>
      </p:sp>
      <p:sp>
        <p:nvSpPr>
          <p:cNvPr id="12" name="Shape 7"/>
          <p:cNvSpPr/>
          <p:nvPr/>
        </p:nvSpPr>
        <p:spPr>
          <a:xfrm>
            <a:off x="734020" y="6120289"/>
            <a:ext cx="471845" cy="471845"/>
          </a:xfrm>
          <a:prstGeom prst="roundRect">
            <a:avLst>
              <a:gd name="adj" fmla="val 40006"/>
            </a:avLst>
          </a:prstGeom>
          <a:solidFill>
            <a:srgbClr val="FFFFFF"/>
          </a:solidFill>
          <a:ln w="7620">
            <a:solidFill>
              <a:srgbClr val="FF7047"/>
            </a:solidFill>
            <a:prstDash val="solid"/>
          </a:ln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602" y="6159579"/>
            <a:ext cx="314563" cy="393144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415534" y="6192322"/>
            <a:ext cx="2864763" cy="3276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55575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Progettazione didattica</a:t>
            </a:r>
            <a:endParaRPr lang="en-US" sz="2050" dirty="0"/>
          </a:p>
        </p:txBody>
      </p:sp>
      <p:sp>
        <p:nvSpPr>
          <p:cNvPr id="15" name="Text 9"/>
          <p:cNvSpPr/>
          <p:nvPr/>
        </p:nvSpPr>
        <p:spPr>
          <a:xfrm>
            <a:off x="1415534" y="6645712"/>
            <a:ext cx="5768578" cy="6712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Sviluppare attività didattiche inclusive e sostenibili utilizzando gli strumenti digitali appropriati</a:t>
            </a:r>
            <a:endParaRPr lang="en-US" sz="1650" dirty="0"/>
          </a:p>
        </p:txBody>
      </p:sp>
      <p:sp>
        <p:nvSpPr>
          <p:cNvPr id="16" name="Shape 10"/>
          <p:cNvSpPr/>
          <p:nvPr/>
        </p:nvSpPr>
        <p:spPr>
          <a:xfrm>
            <a:off x="7446169" y="6120289"/>
            <a:ext cx="471845" cy="471845"/>
          </a:xfrm>
          <a:prstGeom prst="roundRect">
            <a:avLst>
              <a:gd name="adj" fmla="val 40006"/>
            </a:avLst>
          </a:prstGeom>
          <a:solidFill>
            <a:srgbClr val="FFFFFF"/>
          </a:solidFill>
          <a:ln w="7620">
            <a:solidFill>
              <a:srgbClr val="FF7047"/>
            </a:solidFill>
            <a:prstDash val="solid"/>
          </a:ln>
        </p:spPr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4750" y="6159579"/>
            <a:ext cx="314563" cy="393144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8127683" y="6192322"/>
            <a:ext cx="2621637" cy="3276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55575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Intelligenza artificiale</a:t>
            </a:r>
            <a:endParaRPr lang="en-US" sz="2050" dirty="0"/>
          </a:p>
        </p:txBody>
      </p:sp>
      <p:sp>
        <p:nvSpPr>
          <p:cNvPr id="19" name="Text 12"/>
          <p:cNvSpPr/>
          <p:nvPr/>
        </p:nvSpPr>
        <p:spPr>
          <a:xfrm>
            <a:off x="8127683" y="6645712"/>
            <a:ext cx="5768697" cy="10069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Promuovere l'uso di strumenti di IA per lezioni più coinvolgenti e acquisire competenze pratiche per la realizzazione di contenuti digitali</a:t>
            </a:r>
            <a:endParaRPr lang="en-US" sz="1650" dirty="0"/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 rotWithShape="1">
          <a:blip r:embed="rId7"/>
          <a:srcRect l="-347" t="-1369" r="-579" b="54189"/>
          <a:stretch/>
        </p:blipFill>
        <p:spPr>
          <a:xfrm>
            <a:off x="-21432" y="-488103"/>
            <a:ext cx="14765867" cy="3623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228" y="4596574"/>
            <a:ext cx="3985481" cy="3705877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474107" y="494467"/>
            <a:ext cx="3733086" cy="2166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I</a:t>
            </a:r>
            <a:endParaRPr lang="en-US" sz="10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054" y="784013"/>
            <a:ext cx="4309586" cy="585627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545330" y="494467"/>
            <a:ext cx="9618464" cy="2166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endParaRPr lang="en-US" sz="1050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2709" y="226792"/>
            <a:ext cx="5884973" cy="8002807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0" y="130373"/>
            <a:ext cx="7952709" cy="65364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50" dirty="0" smtClean="0">
                <a:solidFill>
                  <a:srgbClr val="0C0D0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      In </a:t>
            </a:r>
            <a:r>
              <a:rPr lang="en-US" sz="2650" dirty="0">
                <a:solidFill>
                  <a:srgbClr val="0C0D0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classe….</a:t>
            </a:r>
            <a:endParaRPr lang="en-US" sz="2650" dirty="0"/>
          </a:p>
        </p:txBody>
      </p:sp>
      <p:sp>
        <p:nvSpPr>
          <p:cNvPr id="8" name="Text 3"/>
          <p:cNvSpPr/>
          <p:nvPr/>
        </p:nvSpPr>
        <p:spPr>
          <a:xfrm>
            <a:off x="474107" y="8247102"/>
            <a:ext cx="13682186" cy="2166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pattFill prst="pct5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ext 0"/>
          <p:cNvSpPr/>
          <p:nvPr/>
        </p:nvSpPr>
        <p:spPr>
          <a:xfrm>
            <a:off x="1" y="44292"/>
            <a:ext cx="14630400" cy="12670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 lIns="0" tIns="0" rIns="0" bIns="0" rtlCol="0" anchor="t"/>
          <a:lstStyle/>
          <a:p>
            <a:pPr marL="0" indent="0" algn="l">
              <a:lnSpc>
                <a:spcPts val="4400"/>
              </a:lnSpc>
              <a:buNone/>
            </a:pPr>
            <a:r>
              <a:rPr lang="en-US" sz="3500" dirty="0" smtClean="0">
                <a:solidFill>
                  <a:srgbClr val="0C0D0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    </a:t>
            </a:r>
          </a:p>
          <a:p>
            <a:pPr marL="0" indent="0" algn="l">
              <a:lnSpc>
                <a:spcPts val="4400"/>
              </a:lnSpc>
              <a:buNone/>
            </a:pPr>
            <a:r>
              <a:rPr lang="en-US" sz="3500" dirty="0" smtClean="0">
                <a:solidFill>
                  <a:srgbClr val="0C0D0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    </a:t>
            </a:r>
            <a:r>
              <a:rPr lang="en-US" sz="3500" dirty="0" err="1" smtClean="0">
                <a:solidFill>
                  <a:srgbClr val="0C0D0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Attività</a:t>
            </a:r>
            <a:r>
              <a:rPr lang="en-US" sz="3500" dirty="0" smtClean="0">
                <a:solidFill>
                  <a:srgbClr val="0C0D0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3500" dirty="0">
                <a:solidFill>
                  <a:srgbClr val="0C0D0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svolte e programma</a:t>
            </a:r>
            <a:endParaRPr lang="en-US" sz="3500" dirty="0"/>
          </a:p>
        </p:txBody>
      </p:sp>
      <p:sp>
        <p:nvSpPr>
          <p:cNvPr id="3" name="Shape 1"/>
          <p:cNvSpPr/>
          <p:nvPr/>
        </p:nvSpPr>
        <p:spPr>
          <a:xfrm>
            <a:off x="7303770" y="1419463"/>
            <a:ext cx="22860" cy="6315194"/>
          </a:xfrm>
          <a:prstGeom prst="roundRect">
            <a:avLst>
              <a:gd name="adj" fmla="val 709752"/>
            </a:avLst>
          </a:prstGeom>
          <a:solidFill>
            <a:srgbClr val="000000">
              <a:alpha val="8000"/>
            </a:srgbClr>
          </a:solidFill>
          <a:ln/>
        </p:spPr>
      </p:sp>
      <p:sp>
        <p:nvSpPr>
          <p:cNvPr id="4" name="Shape 2"/>
          <p:cNvSpPr/>
          <p:nvPr/>
        </p:nvSpPr>
        <p:spPr>
          <a:xfrm>
            <a:off x="6594515" y="1610797"/>
            <a:ext cx="540782" cy="22860"/>
          </a:xfrm>
          <a:prstGeom prst="roundRect">
            <a:avLst>
              <a:gd name="adj" fmla="val 709752"/>
            </a:avLst>
          </a:prstGeom>
          <a:solidFill>
            <a:srgbClr val="FF7047"/>
          </a:solidFill>
          <a:ln/>
        </p:spPr>
      </p:sp>
      <p:sp>
        <p:nvSpPr>
          <p:cNvPr id="5" name="Shape 3"/>
          <p:cNvSpPr/>
          <p:nvPr/>
        </p:nvSpPr>
        <p:spPr>
          <a:xfrm>
            <a:off x="7112437" y="1419463"/>
            <a:ext cx="405527" cy="405527"/>
          </a:xfrm>
          <a:prstGeom prst="roundRect">
            <a:avLst>
              <a:gd name="adj" fmla="val 40009"/>
            </a:avLst>
          </a:prstGeom>
          <a:solidFill>
            <a:srgbClr val="FFFFFF"/>
          </a:solidFill>
          <a:ln w="7620">
            <a:solidFill>
              <a:srgbClr val="FF7047"/>
            </a:solidFill>
            <a:prstDash val="solid"/>
          </a:ln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0005" y="1453217"/>
            <a:ext cx="270391" cy="338018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3972282" y="1481376"/>
            <a:ext cx="2441615" cy="2817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200"/>
              </a:lnSpc>
              <a:buNone/>
            </a:pPr>
            <a:r>
              <a:rPr lang="en-US" sz="1750" dirty="0">
                <a:solidFill>
                  <a:srgbClr val="55575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Giorno 1 – Introduzione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630912" y="1871186"/>
            <a:ext cx="5782985" cy="5767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250"/>
              </a:lnSpc>
              <a:buNone/>
            </a:pPr>
            <a:r>
              <a:rPr lang="en-US" sz="1400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Presentazione dei partecipanti, contesti di provenienza e attività di team building per creare un ambiente collaborativo.</a:t>
            </a:r>
            <a:endParaRPr lang="en-US" sz="1400" dirty="0"/>
          </a:p>
        </p:txBody>
      </p:sp>
      <p:sp>
        <p:nvSpPr>
          <p:cNvPr id="9" name="Shape 6"/>
          <p:cNvSpPr/>
          <p:nvPr/>
        </p:nvSpPr>
        <p:spPr>
          <a:xfrm>
            <a:off x="7495103" y="2692360"/>
            <a:ext cx="540782" cy="22860"/>
          </a:xfrm>
          <a:prstGeom prst="roundRect">
            <a:avLst>
              <a:gd name="adj" fmla="val 709752"/>
            </a:avLst>
          </a:prstGeom>
          <a:solidFill>
            <a:srgbClr val="FF7047"/>
          </a:solidFill>
          <a:ln/>
        </p:spPr>
      </p:sp>
      <p:sp>
        <p:nvSpPr>
          <p:cNvPr id="10" name="Shape 7"/>
          <p:cNvSpPr/>
          <p:nvPr/>
        </p:nvSpPr>
        <p:spPr>
          <a:xfrm>
            <a:off x="7112437" y="2501027"/>
            <a:ext cx="405527" cy="405527"/>
          </a:xfrm>
          <a:prstGeom prst="roundRect">
            <a:avLst>
              <a:gd name="adj" fmla="val 40009"/>
            </a:avLst>
          </a:prstGeom>
          <a:solidFill>
            <a:srgbClr val="FFFFFF"/>
          </a:solidFill>
          <a:ln w="7620">
            <a:solidFill>
              <a:srgbClr val="FF7047"/>
            </a:solidFill>
            <a:prstDash val="solid"/>
          </a:ln>
        </p:spPr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0005" y="2534781"/>
            <a:ext cx="270391" cy="338018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8216503" y="2562939"/>
            <a:ext cx="3342203" cy="2817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55575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Giorno 2 – Progetti collaborativi</a:t>
            </a:r>
            <a:endParaRPr lang="en-US" sz="1750" dirty="0"/>
          </a:p>
        </p:txBody>
      </p:sp>
      <p:sp>
        <p:nvSpPr>
          <p:cNvPr id="13" name="Text 9"/>
          <p:cNvSpPr/>
          <p:nvPr/>
        </p:nvSpPr>
        <p:spPr>
          <a:xfrm>
            <a:off x="8216503" y="2952750"/>
            <a:ext cx="5782985" cy="8651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Approfondimento su Padlet e altri strumenti per la pianificazione e realizzazione di progetti digitali condivisi, con sperimentazione di brainstorming online.</a:t>
            </a:r>
            <a:endParaRPr lang="en-US" sz="1400" dirty="0"/>
          </a:p>
        </p:txBody>
      </p:sp>
      <p:sp>
        <p:nvSpPr>
          <p:cNvPr id="14" name="Shape 10"/>
          <p:cNvSpPr/>
          <p:nvPr/>
        </p:nvSpPr>
        <p:spPr>
          <a:xfrm>
            <a:off x="6594515" y="3624620"/>
            <a:ext cx="540782" cy="22860"/>
          </a:xfrm>
          <a:prstGeom prst="roundRect">
            <a:avLst>
              <a:gd name="adj" fmla="val 709752"/>
            </a:avLst>
          </a:prstGeom>
          <a:solidFill>
            <a:srgbClr val="FF7047"/>
          </a:solidFill>
          <a:ln/>
        </p:spPr>
      </p:sp>
      <p:sp>
        <p:nvSpPr>
          <p:cNvPr id="15" name="Shape 11"/>
          <p:cNvSpPr/>
          <p:nvPr/>
        </p:nvSpPr>
        <p:spPr>
          <a:xfrm>
            <a:off x="7112437" y="3433286"/>
            <a:ext cx="405527" cy="405527"/>
          </a:xfrm>
          <a:prstGeom prst="roundRect">
            <a:avLst>
              <a:gd name="adj" fmla="val 40009"/>
            </a:avLst>
          </a:prstGeom>
          <a:solidFill>
            <a:srgbClr val="FFFFFF"/>
          </a:solidFill>
          <a:ln w="7620">
            <a:solidFill>
              <a:srgbClr val="FF7047"/>
            </a:solidFill>
            <a:prstDash val="solid"/>
          </a:ln>
        </p:spPr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0005" y="3467040"/>
            <a:ext cx="270391" cy="338018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2398990" y="3495199"/>
            <a:ext cx="4014907" cy="2817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200"/>
              </a:lnSpc>
              <a:buNone/>
            </a:pPr>
            <a:r>
              <a:rPr lang="en-US" sz="1750" dirty="0">
                <a:solidFill>
                  <a:srgbClr val="55575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Giorno 3 – Strumenti di presentazione</a:t>
            </a:r>
            <a:endParaRPr lang="en-US" sz="1750" dirty="0"/>
          </a:p>
        </p:txBody>
      </p:sp>
      <p:sp>
        <p:nvSpPr>
          <p:cNvPr id="18" name="Text 13"/>
          <p:cNvSpPr/>
          <p:nvPr/>
        </p:nvSpPr>
        <p:spPr>
          <a:xfrm>
            <a:off x="630912" y="3885009"/>
            <a:ext cx="5782985" cy="5767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250"/>
              </a:lnSpc>
              <a:buNone/>
            </a:pPr>
            <a:r>
              <a:rPr lang="en-US" sz="1400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Utilizzo di strumenti di IA generativa (ChatGPT, Bing Copilot, Gemini) e piattaforme di presentazione come Gamma, Canva e Genially.</a:t>
            </a:r>
            <a:endParaRPr lang="en-US" sz="1400" dirty="0"/>
          </a:p>
        </p:txBody>
      </p:sp>
      <p:sp>
        <p:nvSpPr>
          <p:cNvPr id="19" name="Shape 14"/>
          <p:cNvSpPr/>
          <p:nvPr/>
        </p:nvSpPr>
        <p:spPr>
          <a:xfrm>
            <a:off x="7495103" y="4556998"/>
            <a:ext cx="540782" cy="22860"/>
          </a:xfrm>
          <a:prstGeom prst="roundRect">
            <a:avLst>
              <a:gd name="adj" fmla="val 709752"/>
            </a:avLst>
          </a:prstGeom>
          <a:solidFill>
            <a:srgbClr val="FF7047"/>
          </a:solidFill>
          <a:ln/>
        </p:spPr>
      </p:sp>
      <p:sp>
        <p:nvSpPr>
          <p:cNvPr id="20" name="Shape 15"/>
          <p:cNvSpPr/>
          <p:nvPr/>
        </p:nvSpPr>
        <p:spPr>
          <a:xfrm>
            <a:off x="7112437" y="4365665"/>
            <a:ext cx="405527" cy="405527"/>
          </a:xfrm>
          <a:prstGeom prst="roundRect">
            <a:avLst>
              <a:gd name="adj" fmla="val 40009"/>
            </a:avLst>
          </a:prstGeom>
          <a:solidFill>
            <a:srgbClr val="FFFFFF"/>
          </a:solidFill>
          <a:ln w="7620">
            <a:solidFill>
              <a:srgbClr val="FF7047"/>
            </a:solidFill>
            <a:prstDash val="solid"/>
          </a:ln>
        </p:spPr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0005" y="4399419"/>
            <a:ext cx="270391" cy="338018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8216503" y="4427577"/>
            <a:ext cx="2982516" cy="2817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55575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Giorno 4 – Scrittura creativa</a:t>
            </a:r>
            <a:endParaRPr lang="en-US" sz="1750" dirty="0"/>
          </a:p>
        </p:txBody>
      </p:sp>
      <p:sp>
        <p:nvSpPr>
          <p:cNvPr id="23" name="Text 17"/>
          <p:cNvSpPr/>
          <p:nvPr/>
        </p:nvSpPr>
        <p:spPr>
          <a:xfrm>
            <a:off x="8216503" y="4817388"/>
            <a:ext cx="5782985" cy="5767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Esplorazione di Wordcloud, Plot Generator e altre app per stimolare la creatività nella scrittura e nella narrazione collaborativa.</a:t>
            </a:r>
            <a:endParaRPr lang="en-US" sz="1400" dirty="0"/>
          </a:p>
        </p:txBody>
      </p:sp>
      <p:sp>
        <p:nvSpPr>
          <p:cNvPr id="24" name="Shape 18"/>
          <p:cNvSpPr/>
          <p:nvPr/>
        </p:nvSpPr>
        <p:spPr>
          <a:xfrm>
            <a:off x="6594515" y="5489377"/>
            <a:ext cx="540782" cy="22860"/>
          </a:xfrm>
          <a:prstGeom prst="roundRect">
            <a:avLst>
              <a:gd name="adj" fmla="val 709752"/>
            </a:avLst>
          </a:prstGeom>
          <a:solidFill>
            <a:srgbClr val="FF7047"/>
          </a:solidFill>
          <a:ln/>
        </p:spPr>
      </p:sp>
      <p:sp>
        <p:nvSpPr>
          <p:cNvPr id="25" name="Shape 19"/>
          <p:cNvSpPr/>
          <p:nvPr/>
        </p:nvSpPr>
        <p:spPr>
          <a:xfrm>
            <a:off x="7112437" y="5298043"/>
            <a:ext cx="405527" cy="405527"/>
          </a:xfrm>
          <a:prstGeom prst="roundRect">
            <a:avLst>
              <a:gd name="adj" fmla="val 40009"/>
            </a:avLst>
          </a:prstGeom>
          <a:solidFill>
            <a:srgbClr val="FFFFFF"/>
          </a:solidFill>
          <a:ln w="7620">
            <a:solidFill>
              <a:srgbClr val="FF7047"/>
            </a:solidFill>
            <a:prstDash val="solid"/>
          </a:ln>
        </p:spPr>
      </p:sp>
      <p:pic>
        <p:nvPicPr>
          <p:cNvPr id="2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0005" y="5331797"/>
            <a:ext cx="270391" cy="338018"/>
          </a:xfrm>
          <a:prstGeom prst="rect">
            <a:avLst/>
          </a:prstGeom>
        </p:spPr>
      </p:pic>
      <p:sp>
        <p:nvSpPr>
          <p:cNvPr id="27" name="Text 20"/>
          <p:cNvSpPr/>
          <p:nvPr/>
        </p:nvSpPr>
        <p:spPr>
          <a:xfrm>
            <a:off x="3122414" y="5359956"/>
            <a:ext cx="3291483" cy="2817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200"/>
              </a:lnSpc>
              <a:buNone/>
            </a:pPr>
            <a:r>
              <a:rPr lang="en-US" sz="1750" dirty="0">
                <a:solidFill>
                  <a:srgbClr val="55575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Giorno 5 – Editing multimediale</a:t>
            </a:r>
            <a:endParaRPr lang="en-US" sz="1750" dirty="0"/>
          </a:p>
        </p:txBody>
      </p:sp>
      <p:sp>
        <p:nvSpPr>
          <p:cNvPr id="28" name="Text 21"/>
          <p:cNvSpPr/>
          <p:nvPr/>
        </p:nvSpPr>
        <p:spPr>
          <a:xfrm>
            <a:off x="630912" y="5749766"/>
            <a:ext cx="5782985" cy="5767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250"/>
              </a:lnSpc>
              <a:buNone/>
            </a:pPr>
            <a:r>
              <a:rPr lang="en-US" sz="1400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Laboratorio su Canva per la produzione di contenuti visivi, poster, video e materiali didattici accattivanti.</a:t>
            </a:r>
            <a:endParaRPr lang="en-US" sz="1400" dirty="0"/>
          </a:p>
        </p:txBody>
      </p:sp>
      <p:sp>
        <p:nvSpPr>
          <p:cNvPr id="29" name="Shape 22"/>
          <p:cNvSpPr/>
          <p:nvPr/>
        </p:nvSpPr>
        <p:spPr>
          <a:xfrm>
            <a:off x="7495103" y="6421755"/>
            <a:ext cx="540782" cy="22860"/>
          </a:xfrm>
          <a:prstGeom prst="roundRect">
            <a:avLst>
              <a:gd name="adj" fmla="val 709752"/>
            </a:avLst>
          </a:prstGeom>
          <a:solidFill>
            <a:srgbClr val="FF7047"/>
          </a:solidFill>
          <a:ln/>
        </p:spPr>
      </p:sp>
      <p:sp>
        <p:nvSpPr>
          <p:cNvPr id="30" name="Shape 23"/>
          <p:cNvSpPr/>
          <p:nvPr/>
        </p:nvSpPr>
        <p:spPr>
          <a:xfrm>
            <a:off x="7112437" y="6230422"/>
            <a:ext cx="405527" cy="405527"/>
          </a:xfrm>
          <a:prstGeom prst="roundRect">
            <a:avLst>
              <a:gd name="adj" fmla="val 40009"/>
            </a:avLst>
          </a:prstGeom>
          <a:solidFill>
            <a:srgbClr val="FFFFFF"/>
          </a:solidFill>
          <a:ln w="7620">
            <a:solidFill>
              <a:srgbClr val="FF7047"/>
            </a:solidFill>
            <a:prstDash val="solid"/>
          </a:ln>
        </p:spPr>
      </p:sp>
      <p:pic>
        <p:nvPicPr>
          <p:cNvPr id="31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0005" y="6264176"/>
            <a:ext cx="270391" cy="338018"/>
          </a:xfrm>
          <a:prstGeom prst="rect">
            <a:avLst/>
          </a:prstGeom>
        </p:spPr>
      </p:pic>
      <p:sp>
        <p:nvSpPr>
          <p:cNvPr id="32" name="Text 24"/>
          <p:cNvSpPr/>
          <p:nvPr/>
        </p:nvSpPr>
        <p:spPr>
          <a:xfrm>
            <a:off x="8216503" y="6292334"/>
            <a:ext cx="2253377" cy="2817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55575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Giorno 6 – Chiusura</a:t>
            </a:r>
            <a:endParaRPr lang="en-US" sz="1750" dirty="0"/>
          </a:p>
        </p:txBody>
      </p:sp>
      <p:sp>
        <p:nvSpPr>
          <p:cNvPr id="33" name="Text 25"/>
          <p:cNvSpPr/>
          <p:nvPr/>
        </p:nvSpPr>
        <p:spPr>
          <a:xfrm>
            <a:off x="8216503" y="6682145"/>
            <a:ext cx="5782985" cy="5767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Riepilogo delle competenze acquisite, discussione finale, rilascio degli attestati e visite culturali nella città di Ghent.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4630400" cy="126384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600" dirty="0" smtClean="0">
                <a:solidFill>
                  <a:srgbClr val="0C0D0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   </a:t>
            </a:r>
            <a:r>
              <a:rPr lang="en-US" sz="3600" dirty="0" smtClean="0">
                <a:solidFill>
                  <a:srgbClr val="0C0D0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</a:t>
            </a:r>
          </a:p>
          <a:p>
            <a:pPr marL="0" indent="0" algn="l">
              <a:buNone/>
            </a:pPr>
            <a:r>
              <a:rPr lang="en-US" sz="3600" dirty="0">
                <a:solidFill>
                  <a:srgbClr val="0C0D0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3600" dirty="0" smtClean="0">
                <a:solidFill>
                  <a:srgbClr val="0C0D0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        </a:t>
            </a:r>
            <a:r>
              <a:rPr lang="en-US" sz="3600" dirty="0" err="1" smtClean="0">
                <a:solidFill>
                  <a:srgbClr val="0C0D0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Competenze</a:t>
            </a:r>
            <a:r>
              <a:rPr lang="en-US" sz="3600" dirty="0" smtClean="0">
                <a:solidFill>
                  <a:srgbClr val="0C0D0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3600" dirty="0">
                <a:solidFill>
                  <a:srgbClr val="0C0D0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acquisite</a:t>
            </a:r>
            <a:endParaRPr lang="en-US" sz="36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867" y="1448157"/>
            <a:ext cx="1320879" cy="1059537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9886" y="1947624"/>
            <a:ext cx="258604" cy="32325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823579" y="1631990"/>
            <a:ext cx="2298859" cy="287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55575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Integrazione dell'IA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4823579" y="2029539"/>
            <a:ext cx="5536287" cy="2943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Utilizzo di strumenti di intelligenza artificiale per lezioni dinamiche</a:t>
            </a:r>
            <a:endParaRPr lang="en-US" sz="1400" dirty="0"/>
          </a:p>
        </p:txBody>
      </p:sp>
      <p:sp>
        <p:nvSpPr>
          <p:cNvPr id="7" name="Shape 3"/>
          <p:cNvSpPr/>
          <p:nvPr/>
        </p:nvSpPr>
        <p:spPr>
          <a:xfrm>
            <a:off x="4685705" y="2521148"/>
            <a:ext cx="9255085" cy="11430"/>
          </a:xfrm>
          <a:prstGeom prst="roundRect">
            <a:avLst>
              <a:gd name="adj" fmla="val 1448144"/>
            </a:avLst>
          </a:prstGeom>
          <a:solidFill>
            <a:srgbClr val="FF7047"/>
          </a:solidFill>
          <a:ln/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8428" y="2553652"/>
            <a:ext cx="2641878" cy="1059537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0005" y="2921794"/>
            <a:ext cx="258604" cy="323255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484138" y="2737485"/>
            <a:ext cx="3184922" cy="287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55575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Produzione di contenuti visivi</a:t>
            </a:r>
            <a:endParaRPr lang="en-US" sz="1800" dirty="0"/>
          </a:p>
        </p:txBody>
      </p:sp>
      <p:sp>
        <p:nvSpPr>
          <p:cNvPr id="11" name="Text 5"/>
          <p:cNvSpPr/>
          <p:nvPr/>
        </p:nvSpPr>
        <p:spPr>
          <a:xfrm>
            <a:off x="5484138" y="3135035"/>
            <a:ext cx="4605576" cy="2943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Creazione di materiali professionali con Canva e Stellar</a:t>
            </a:r>
            <a:endParaRPr lang="en-US" sz="1400" dirty="0"/>
          </a:p>
        </p:txBody>
      </p:sp>
      <p:sp>
        <p:nvSpPr>
          <p:cNvPr id="12" name="Shape 6"/>
          <p:cNvSpPr/>
          <p:nvPr/>
        </p:nvSpPr>
        <p:spPr>
          <a:xfrm>
            <a:off x="5346263" y="3626644"/>
            <a:ext cx="8594527" cy="11430"/>
          </a:xfrm>
          <a:prstGeom prst="roundRect">
            <a:avLst>
              <a:gd name="adj" fmla="val 1448144"/>
            </a:avLst>
          </a:prstGeom>
          <a:solidFill>
            <a:srgbClr val="FF7047"/>
          </a:solidFill>
          <a:ln/>
        </p:spPr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7869" y="3659148"/>
            <a:ext cx="3962876" cy="1059537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0005" y="4027289"/>
            <a:ext cx="258604" cy="323255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144578" y="3842980"/>
            <a:ext cx="2587466" cy="287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55575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Sviluppo della creatività</a:t>
            </a:r>
            <a:endParaRPr lang="en-US" sz="1800" dirty="0"/>
          </a:p>
        </p:txBody>
      </p:sp>
      <p:sp>
        <p:nvSpPr>
          <p:cNvPr id="16" name="Text 8"/>
          <p:cNvSpPr/>
          <p:nvPr/>
        </p:nvSpPr>
        <p:spPr>
          <a:xfrm>
            <a:off x="6144578" y="4240530"/>
            <a:ext cx="3778448" cy="2943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Tecniche per stimolare scrittura e narrazione</a:t>
            </a:r>
            <a:endParaRPr lang="en-US" sz="1400" dirty="0"/>
          </a:p>
        </p:txBody>
      </p:sp>
      <p:sp>
        <p:nvSpPr>
          <p:cNvPr id="17" name="Shape 9"/>
          <p:cNvSpPr/>
          <p:nvPr/>
        </p:nvSpPr>
        <p:spPr>
          <a:xfrm>
            <a:off x="6006703" y="4732139"/>
            <a:ext cx="7934087" cy="11430"/>
          </a:xfrm>
          <a:prstGeom prst="roundRect">
            <a:avLst>
              <a:gd name="adj" fmla="val 1448144"/>
            </a:avLst>
          </a:prstGeom>
          <a:solidFill>
            <a:srgbClr val="FF7047"/>
          </a:solidFill>
          <a:ln/>
        </p:spPr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7429" y="4764643"/>
            <a:ext cx="5283756" cy="1059537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50005" y="5132784"/>
            <a:ext cx="258604" cy="323255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6805017" y="4948476"/>
            <a:ext cx="2614732" cy="287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55575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Presentazioni interattive</a:t>
            </a:r>
            <a:endParaRPr lang="en-US" sz="1800" dirty="0"/>
          </a:p>
        </p:txBody>
      </p:sp>
      <p:sp>
        <p:nvSpPr>
          <p:cNvPr id="21" name="Text 11"/>
          <p:cNvSpPr/>
          <p:nvPr/>
        </p:nvSpPr>
        <p:spPr>
          <a:xfrm>
            <a:off x="6805017" y="5346025"/>
            <a:ext cx="3294936" cy="2943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Realizzazione di contenuti coinvolgenti</a:t>
            </a:r>
            <a:endParaRPr lang="en-US" sz="1400" dirty="0"/>
          </a:p>
        </p:txBody>
      </p:sp>
      <p:sp>
        <p:nvSpPr>
          <p:cNvPr id="22" name="Shape 12"/>
          <p:cNvSpPr/>
          <p:nvPr/>
        </p:nvSpPr>
        <p:spPr>
          <a:xfrm>
            <a:off x="6667143" y="5837634"/>
            <a:ext cx="7273647" cy="11430"/>
          </a:xfrm>
          <a:prstGeom prst="roundRect">
            <a:avLst>
              <a:gd name="adj" fmla="val 1448144"/>
            </a:avLst>
          </a:prstGeom>
          <a:solidFill>
            <a:srgbClr val="FF7047"/>
          </a:solidFill>
          <a:ln/>
        </p:spPr>
      </p:sp>
      <p:pic>
        <p:nvPicPr>
          <p:cNvPr id="23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989" y="5870138"/>
            <a:ext cx="6604754" cy="1059537"/>
          </a:xfrm>
          <a:prstGeom prst="rect">
            <a:avLst/>
          </a:prstGeom>
        </p:spPr>
      </p:pic>
      <p:pic>
        <p:nvPicPr>
          <p:cNvPr id="24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50005" y="6238280"/>
            <a:ext cx="258604" cy="323255"/>
          </a:xfrm>
          <a:prstGeom prst="rect">
            <a:avLst/>
          </a:prstGeom>
        </p:spPr>
      </p:pic>
      <p:sp>
        <p:nvSpPr>
          <p:cNvPr id="25" name="Text 13"/>
          <p:cNvSpPr/>
          <p:nvPr/>
        </p:nvSpPr>
        <p:spPr>
          <a:xfrm>
            <a:off x="7465576" y="6053971"/>
            <a:ext cx="2968704" cy="287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55575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Progettazione collaborativa</a:t>
            </a:r>
            <a:endParaRPr lang="en-US" sz="1800" dirty="0"/>
          </a:p>
        </p:txBody>
      </p:sp>
      <p:sp>
        <p:nvSpPr>
          <p:cNvPr id="26" name="Text 14"/>
          <p:cNvSpPr/>
          <p:nvPr/>
        </p:nvSpPr>
        <p:spPr>
          <a:xfrm>
            <a:off x="7465576" y="6451521"/>
            <a:ext cx="3796427" cy="2943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Attività inclusive con Padlet e strumenti simili</a:t>
            </a:r>
            <a:endParaRPr lang="en-US" sz="1400" dirty="0"/>
          </a:p>
        </p:txBody>
      </p:sp>
      <p:sp>
        <p:nvSpPr>
          <p:cNvPr id="27" name="Text 15"/>
          <p:cNvSpPr/>
          <p:nvPr/>
        </p:nvSpPr>
        <p:spPr>
          <a:xfrm>
            <a:off x="643652" y="7136487"/>
            <a:ext cx="13343096" cy="5886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55575A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Abbiamo inoltre sviluppato capacità di valutazione critica dei punti di forza e delle possibili criticità di ciascun strumento digitale, anche in ottica di sostenibilità (riduzione della carta, gestione efficiente delle risorse).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-22860" y="1"/>
            <a:ext cx="14630400" cy="822959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050"/>
              </a:lnSpc>
              <a:buNone/>
            </a:pPr>
            <a:endParaRPr lang="en-US" sz="4000" dirty="0"/>
          </a:p>
        </p:txBody>
      </p:sp>
      <p:sp>
        <p:nvSpPr>
          <p:cNvPr id="4" name="Text 1"/>
          <p:cNvSpPr/>
          <p:nvPr/>
        </p:nvSpPr>
        <p:spPr>
          <a:xfrm>
            <a:off x="8805982" y="1701760"/>
            <a:ext cx="5112068" cy="3290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719852" y="7942898"/>
            <a:ext cx="13190696" cy="3290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endParaRPr lang="en-US" sz="16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/>
          <a:srcRect l="25837" r="26462"/>
          <a:stretch/>
        </p:blipFill>
        <p:spPr>
          <a:xfrm>
            <a:off x="3794760" y="-9559"/>
            <a:ext cx="7010400" cy="826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50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466" y="1133426"/>
            <a:ext cx="5520267" cy="738542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" y="44292"/>
            <a:ext cx="14630400" cy="126706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1"/>
            </a:solidFill>
          </a:ln>
        </p:spPr>
        <p:txBody>
          <a:bodyPr wrap="none" lIns="0" tIns="0" rIns="0" bIns="0" rtlCol="0" anchor="t"/>
          <a:lstStyle/>
          <a:p>
            <a:pPr marL="0" indent="0" algn="l">
              <a:lnSpc>
                <a:spcPts val="4400"/>
              </a:lnSpc>
              <a:buNone/>
            </a:pPr>
            <a:r>
              <a:rPr lang="en-US" sz="3500" dirty="0" smtClean="0">
                <a:solidFill>
                  <a:srgbClr val="0C0D0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    </a:t>
            </a:r>
          </a:p>
          <a:p>
            <a:pPr marL="0" indent="0" algn="ctr">
              <a:lnSpc>
                <a:spcPts val="4400"/>
              </a:lnSpc>
              <a:buNone/>
            </a:pPr>
            <a:r>
              <a:rPr lang="en-US" sz="8000" dirty="0">
                <a:solidFill>
                  <a:srgbClr val="0C0D0F"/>
                </a:solidFill>
                <a:latin typeface="Inter" pitchFamily="34" charset="0"/>
                <a:ea typeface="Inter" pitchFamily="34" charset="-122"/>
              </a:rPr>
              <a:t> </a:t>
            </a:r>
            <a:r>
              <a:rPr lang="en-US" sz="8000" dirty="0" smtClean="0">
                <a:solidFill>
                  <a:srgbClr val="0C0D0F"/>
                </a:solidFill>
                <a:latin typeface="Inter" pitchFamily="34" charset="0"/>
                <a:ea typeface="Inter" pitchFamily="34" charset="-122"/>
              </a:rPr>
              <a:t>   WE DID IT!!!!!!</a:t>
            </a:r>
            <a:endParaRPr lang="en-US" sz="8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t="11866" b="11195"/>
          <a:stretch/>
        </p:blipFill>
        <p:spPr>
          <a:xfrm>
            <a:off x="7415433" y="1329197"/>
            <a:ext cx="6594490" cy="676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55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842</Words>
  <Application>Microsoft Office PowerPoint</Application>
  <PresentationFormat>Personalizzato</PresentationFormat>
  <Paragraphs>89</Paragraphs>
  <Slides>12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Inter</vt:lpstr>
      <vt:lpstr>Calibri</vt:lpstr>
      <vt:lpstr>Manrope</vt:lpstr>
      <vt:lpstr>Manrope Bold</vt:lpstr>
      <vt:lpstr>Arial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HP</cp:lastModifiedBy>
  <cp:revision>12</cp:revision>
  <dcterms:created xsi:type="dcterms:W3CDTF">2025-06-12T14:52:17Z</dcterms:created>
  <dcterms:modified xsi:type="dcterms:W3CDTF">2025-06-22T09:04:27Z</dcterms:modified>
</cp:coreProperties>
</file>